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2" r:id="rId1"/>
  </p:sldMasterIdLst>
  <p:notesMasterIdLst>
    <p:notesMasterId r:id="rId45"/>
  </p:notesMasterIdLst>
  <p:sldIdLst>
    <p:sldId id="267" r:id="rId2"/>
    <p:sldId id="310" r:id="rId3"/>
    <p:sldId id="349" r:id="rId4"/>
    <p:sldId id="285" r:id="rId5"/>
    <p:sldId id="335" r:id="rId6"/>
    <p:sldId id="311" r:id="rId7"/>
    <p:sldId id="281" r:id="rId8"/>
    <p:sldId id="284" r:id="rId9"/>
    <p:sldId id="301" r:id="rId10"/>
    <p:sldId id="302" r:id="rId11"/>
    <p:sldId id="321" r:id="rId12"/>
    <p:sldId id="320" r:id="rId13"/>
    <p:sldId id="299" r:id="rId14"/>
    <p:sldId id="324" r:id="rId15"/>
    <p:sldId id="325" r:id="rId16"/>
    <p:sldId id="318" r:id="rId17"/>
    <p:sldId id="319" r:id="rId18"/>
    <p:sldId id="322" r:id="rId19"/>
    <p:sldId id="309" r:id="rId20"/>
    <p:sldId id="326" r:id="rId21"/>
    <p:sldId id="312" r:id="rId22"/>
    <p:sldId id="286" r:id="rId23"/>
    <p:sldId id="336" r:id="rId24"/>
    <p:sldId id="330" r:id="rId25"/>
    <p:sldId id="332" r:id="rId26"/>
    <p:sldId id="331" r:id="rId27"/>
    <p:sldId id="333" r:id="rId28"/>
    <p:sldId id="334" r:id="rId29"/>
    <p:sldId id="343" r:id="rId30"/>
    <p:sldId id="344" r:id="rId31"/>
    <p:sldId id="345" r:id="rId32"/>
    <p:sldId id="346" r:id="rId33"/>
    <p:sldId id="347" r:id="rId34"/>
    <p:sldId id="314" r:id="rId35"/>
    <p:sldId id="348" r:id="rId36"/>
    <p:sldId id="317" r:id="rId37"/>
    <p:sldId id="295" r:id="rId38"/>
    <p:sldId id="350" r:id="rId39"/>
    <p:sldId id="315" r:id="rId40"/>
    <p:sldId id="307" r:id="rId41"/>
    <p:sldId id="306" r:id="rId42"/>
    <p:sldId id="352" r:id="rId43"/>
    <p:sldId id="327" r:id="rId44"/>
  </p:sldIdLst>
  <p:sldSz cx="12192000" cy="6858000"/>
  <p:notesSz cx="6985000" cy="9271000"/>
  <p:defaultTextStyle>
    <a:defPPr>
      <a:defRPr lang="en-US"/>
    </a:defPPr>
    <a:lvl1pPr algn="l" rtl="0" eaLnBrk="0" fontAlgn="base" hangingPunct="0">
      <a:spcBef>
        <a:spcPct val="0"/>
      </a:spcBef>
      <a:spcAft>
        <a:spcPct val="0"/>
      </a:spcAft>
      <a:defRPr kern="1200">
        <a:solidFill>
          <a:schemeClr val="tx1"/>
        </a:solidFill>
        <a:latin typeface="Arial" charset="0"/>
        <a:ea typeface="MS PGothic" charset="-128"/>
        <a:cs typeface="+mn-cs"/>
      </a:defRPr>
    </a:lvl1pPr>
    <a:lvl2pPr marL="457200" algn="l" rtl="0" eaLnBrk="0" fontAlgn="base" hangingPunct="0">
      <a:spcBef>
        <a:spcPct val="0"/>
      </a:spcBef>
      <a:spcAft>
        <a:spcPct val="0"/>
      </a:spcAft>
      <a:defRPr kern="1200">
        <a:solidFill>
          <a:schemeClr val="tx1"/>
        </a:solidFill>
        <a:latin typeface="Arial" charset="0"/>
        <a:ea typeface="MS PGothic" charset="-128"/>
        <a:cs typeface="+mn-cs"/>
      </a:defRPr>
    </a:lvl2pPr>
    <a:lvl3pPr marL="914400" algn="l" rtl="0" eaLnBrk="0" fontAlgn="base" hangingPunct="0">
      <a:spcBef>
        <a:spcPct val="0"/>
      </a:spcBef>
      <a:spcAft>
        <a:spcPct val="0"/>
      </a:spcAft>
      <a:defRPr kern="1200">
        <a:solidFill>
          <a:schemeClr val="tx1"/>
        </a:solidFill>
        <a:latin typeface="Arial" charset="0"/>
        <a:ea typeface="MS PGothic" charset="-128"/>
        <a:cs typeface="+mn-cs"/>
      </a:defRPr>
    </a:lvl3pPr>
    <a:lvl4pPr marL="1371600" algn="l" rtl="0" eaLnBrk="0" fontAlgn="base" hangingPunct="0">
      <a:spcBef>
        <a:spcPct val="0"/>
      </a:spcBef>
      <a:spcAft>
        <a:spcPct val="0"/>
      </a:spcAft>
      <a:defRPr kern="1200">
        <a:solidFill>
          <a:schemeClr val="tx1"/>
        </a:solidFill>
        <a:latin typeface="Arial" charset="0"/>
        <a:ea typeface="MS PGothic" charset="-128"/>
        <a:cs typeface="+mn-cs"/>
      </a:defRPr>
    </a:lvl4pPr>
    <a:lvl5pPr marL="1828800" algn="l" rtl="0" eaLnBrk="0" fontAlgn="base" hangingPunct="0">
      <a:spcBef>
        <a:spcPct val="0"/>
      </a:spcBef>
      <a:spcAft>
        <a:spcPct val="0"/>
      </a:spcAft>
      <a:defRPr kern="1200">
        <a:solidFill>
          <a:schemeClr val="tx1"/>
        </a:solidFill>
        <a:latin typeface="Arial" charset="0"/>
        <a:ea typeface="MS PGothic" charset="-128"/>
        <a:cs typeface="+mn-cs"/>
      </a:defRPr>
    </a:lvl5pPr>
    <a:lvl6pPr marL="2286000" algn="l" defTabSz="914400" rtl="0" eaLnBrk="1" latinLnBrk="0" hangingPunct="1">
      <a:defRPr kern="1200">
        <a:solidFill>
          <a:schemeClr val="tx1"/>
        </a:solidFill>
        <a:latin typeface="Arial" charset="0"/>
        <a:ea typeface="MS PGothic" charset="-128"/>
        <a:cs typeface="+mn-cs"/>
      </a:defRPr>
    </a:lvl6pPr>
    <a:lvl7pPr marL="2743200" algn="l" defTabSz="914400" rtl="0" eaLnBrk="1" latinLnBrk="0" hangingPunct="1">
      <a:defRPr kern="1200">
        <a:solidFill>
          <a:schemeClr val="tx1"/>
        </a:solidFill>
        <a:latin typeface="Arial" charset="0"/>
        <a:ea typeface="MS PGothic" charset="-128"/>
        <a:cs typeface="+mn-cs"/>
      </a:defRPr>
    </a:lvl7pPr>
    <a:lvl8pPr marL="3200400" algn="l" defTabSz="914400" rtl="0" eaLnBrk="1" latinLnBrk="0" hangingPunct="1">
      <a:defRPr kern="1200">
        <a:solidFill>
          <a:schemeClr val="tx1"/>
        </a:solidFill>
        <a:latin typeface="Arial" charset="0"/>
        <a:ea typeface="MS PGothic" charset="-128"/>
        <a:cs typeface="+mn-cs"/>
      </a:defRPr>
    </a:lvl8pPr>
    <a:lvl9pPr marL="3657600" algn="l" defTabSz="914400" rtl="0" eaLnBrk="1" latinLnBrk="0" hangingPunct="1">
      <a:defRPr kern="1200">
        <a:solidFill>
          <a:schemeClr val="tx1"/>
        </a:solidFill>
        <a:latin typeface="Arial" charset="0"/>
        <a:ea typeface="MS PGothic"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E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8" autoAdjust="0"/>
    <p:restoredTop sz="84170" autoAdjust="0"/>
  </p:normalViewPr>
  <p:slideViewPr>
    <p:cSldViewPr snapToGrid="0">
      <p:cViewPr varScale="1">
        <p:scale>
          <a:sx n="109" d="100"/>
          <a:sy n="109" d="100"/>
        </p:scale>
        <p:origin x="20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2885" tIns="46442" rIns="92885" bIns="46442" rtlCol="0"/>
          <a:lstStyle>
            <a:lvl1pPr algn="l" eaLnBrk="1" hangingPunct="1">
              <a:defRPr sz="1200">
                <a:latin typeface="Arial" panose="020B0604020202020204" pitchFamily="34" charset="0"/>
                <a:ea typeface="ＭＳ Ｐゴシック" panose="020B0600070205080204" pitchFamily="34" charset="-128"/>
              </a:defRPr>
            </a:lvl1pPr>
          </a:lstStyle>
          <a:p>
            <a:pPr>
              <a:defRPr/>
            </a:pPr>
            <a:endParaRPr lang="en-US"/>
          </a:p>
        </p:txBody>
      </p:sp>
      <p:sp>
        <p:nvSpPr>
          <p:cNvPr id="3" name="Date Placeholder 2"/>
          <p:cNvSpPr>
            <a:spLocks noGrp="1"/>
          </p:cNvSpPr>
          <p:nvPr>
            <p:ph type="dt" idx="1"/>
          </p:nvPr>
        </p:nvSpPr>
        <p:spPr>
          <a:xfrm>
            <a:off x="3956050" y="0"/>
            <a:ext cx="3027363" cy="465138"/>
          </a:xfrm>
          <a:prstGeom prst="rect">
            <a:avLst/>
          </a:prstGeom>
        </p:spPr>
        <p:txBody>
          <a:bodyPr vert="horz" lIns="92885" tIns="46442" rIns="92885" bIns="46442" rtlCol="0"/>
          <a:lstStyle>
            <a:lvl1pPr algn="r" eaLnBrk="1" hangingPunct="1">
              <a:defRPr sz="1200">
                <a:latin typeface="Arial" panose="020B0604020202020204" pitchFamily="34" charset="0"/>
                <a:ea typeface="ＭＳ Ｐゴシック" panose="020B0600070205080204" pitchFamily="34" charset="-128"/>
              </a:defRPr>
            </a:lvl1pPr>
          </a:lstStyle>
          <a:p>
            <a:pPr>
              <a:defRPr/>
            </a:pPr>
            <a:fld id="{36772424-27DF-D440-AFE3-4C3224548461}" type="datetimeFigureOut">
              <a:rPr lang="en-US"/>
              <a:pPr>
                <a:defRPr/>
              </a:pPr>
              <a:t>7/14/16</a:t>
            </a:fld>
            <a:endParaRPr lang="en-US" dirty="0"/>
          </a:p>
        </p:txBody>
      </p:sp>
      <p:sp>
        <p:nvSpPr>
          <p:cNvPr id="4" name="Slide Image Placeholder 3"/>
          <p:cNvSpPr>
            <a:spLocks noGrp="1" noRot="1" noChangeAspect="1"/>
          </p:cNvSpPr>
          <p:nvPr>
            <p:ph type="sldImg" idx="2"/>
          </p:nvPr>
        </p:nvSpPr>
        <p:spPr>
          <a:xfrm>
            <a:off x="711200" y="1158875"/>
            <a:ext cx="5562600" cy="3128963"/>
          </a:xfrm>
          <a:prstGeom prst="rect">
            <a:avLst/>
          </a:prstGeom>
          <a:noFill/>
          <a:ln w="12700">
            <a:solidFill>
              <a:prstClr val="black"/>
            </a:solidFill>
          </a:ln>
        </p:spPr>
        <p:txBody>
          <a:bodyPr vert="horz" lIns="92885" tIns="46442" rIns="92885" bIns="46442" rtlCol="0" anchor="ctr"/>
          <a:lstStyle/>
          <a:p>
            <a:pPr lvl="0"/>
            <a:endParaRPr lang="en-US" noProof="0" dirty="0"/>
          </a:p>
        </p:txBody>
      </p:sp>
      <p:sp>
        <p:nvSpPr>
          <p:cNvPr id="5" name="Notes Placeholder 4"/>
          <p:cNvSpPr>
            <a:spLocks noGrp="1"/>
          </p:cNvSpPr>
          <p:nvPr>
            <p:ph type="body" sz="quarter" idx="3"/>
          </p:nvPr>
        </p:nvSpPr>
        <p:spPr>
          <a:xfrm>
            <a:off x="698500" y="4462463"/>
            <a:ext cx="5588000" cy="3649662"/>
          </a:xfrm>
          <a:prstGeom prst="rect">
            <a:avLst/>
          </a:prstGeom>
        </p:spPr>
        <p:txBody>
          <a:bodyPr vert="horz" lIns="92885" tIns="46442" rIns="92885" bIns="46442"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05863"/>
            <a:ext cx="3027363" cy="465137"/>
          </a:xfrm>
          <a:prstGeom prst="rect">
            <a:avLst/>
          </a:prstGeom>
        </p:spPr>
        <p:txBody>
          <a:bodyPr vert="horz" lIns="92885" tIns="46442" rIns="92885" bIns="46442" rtlCol="0" anchor="b"/>
          <a:lstStyle>
            <a:lvl1pPr algn="l" eaLnBrk="1" hangingPunct="1">
              <a:defRPr sz="1200">
                <a:latin typeface="Arial" panose="020B0604020202020204" pitchFamily="34" charset="0"/>
                <a:ea typeface="ＭＳ Ｐゴシック" panose="020B0600070205080204" pitchFamily="34" charset="-128"/>
              </a:defRPr>
            </a:lvl1pPr>
          </a:lstStyle>
          <a:p>
            <a:pPr>
              <a:defRPr/>
            </a:pPr>
            <a:endParaRPr lang="en-US"/>
          </a:p>
        </p:txBody>
      </p:sp>
      <p:sp>
        <p:nvSpPr>
          <p:cNvPr id="7" name="Slide Number Placeholder 6"/>
          <p:cNvSpPr>
            <a:spLocks noGrp="1"/>
          </p:cNvSpPr>
          <p:nvPr>
            <p:ph type="sldNum" sz="quarter" idx="5"/>
          </p:nvPr>
        </p:nvSpPr>
        <p:spPr>
          <a:xfrm>
            <a:off x="3956050" y="8805863"/>
            <a:ext cx="3027363" cy="465137"/>
          </a:xfrm>
          <a:prstGeom prst="rect">
            <a:avLst/>
          </a:prstGeom>
        </p:spPr>
        <p:txBody>
          <a:bodyPr vert="horz" lIns="92885" tIns="46442" rIns="92885" bIns="46442" rtlCol="0" anchor="b"/>
          <a:lstStyle>
            <a:lvl1pPr algn="r" eaLnBrk="1" hangingPunct="1">
              <a:defRPr sz="1200">
                <a:latin typeface="Arial" panose="020B0604020202020204" pitchFamily="34" charset="0"/>
                <a:ea typeface="ＭＳ Ｐゴシック" panose="020B0600070205080204" pitchFamily="34" charset="-128"/>
              </a:defRPr>
            </a:lvl1pPr>
          </a:lstStyle>
          <a:p>
            <a:pPr>
              <a:defRPr/>
            </a:pPr>
            <a:fld id="{C3328149-CA06-A745-B21B-402E257EB26C}" type="slidenum">
              <a:rPr lang="en-US"/>
              <a:pPr>
                <a:defRPr/>
              </a:pPr>
              <a:t>‹#›</a:t>
            </a:fld>
            <a:endParaRPr lang="en-US" dirty="0"/>
          </a:p>
        </p:txBody>
      </p:sp>
    </p:spTree>
    <p:extLst>
      <p:ext uri="{BB962C8B-B14F-4D97-AF65-F5344CB8AC3E}">
        <p14:creationId xmlns:p14="http://schemas.microsoft.com/office/powerpoint/2010/main" val="1101991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7496221A-37F5-AD4E-8855-BDEFD3E09302}" type="slidenum">
              <a:rPr lang="en-US" altLang="en-US">
                <a:ea typeface="ＭＳ Ｐゴシック" charset="-128"/>
                <a:cs typeface="ＭＳ Ｐゴシック" charset="-128"/>
              </a:rPr>
              <a:pPr/>
              <a:t>4</a:t>
            </a:fld>
            <a:endParaRPr lang="en-US" altLang="en-US">
              <a:ea typeface="ＭＳ Ｐゴシック" charset="-128"/>
              <a:cs typeface="ＭＳ Ｐゴシック" charset="-128"/>
            </a:endParaRPr>
          </a:p>
        </p:txBody>
      </p:sp>
    </p:spTree>
    <p:extLst>
      <p:ext uri="{BB962C8B-B14F-4D97-AF65-F5344CB8AC3E}">
        <p14:creationId xmlns:p14="http://schemas.microsoft.com/office/powerpoint/2010/main" val="1280336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the service now </a:t>
            </a:r>
            <a:r>
              <a:rPr lang="is-IS" dirty="0" smtClean="0"/>
              <a:t>… while it is deploying, explain</a:t>
            </a:r>
            <a:r>
              <a:rPr lang="is-IS" baseline="0" dirty="0" smtClean="0"/>
              <a:t> the next slide</a:t>
            </a:r>
            <a:endParaRPr lang="en-US" dirty="0"/>
          </a:p>
        </p:txBody>
      </p:sp>
      <p:sp>
        <p:nvSpPr>
          <p:cNvPr id="4" name="Slide Number Placeholder 3"/>
          <p:cNvSpPr>
            <a:spLocks noGrp="1"/>
          </p:cNvSpPr>
          <p:nvPr>
            <p:ph type="sldNum" sz="quarter" idx="10"/>
          </p:nvPr>
        </p:nvSpPr>
        <p:spPr/>
        <p:txBody>
          <a:bodyPr/>
          <a:lstStyle/>
          <a:p>
            <a:pPr>
              <a:defRPr/>
            </a:pPr>
            <a:fld id="{C3328149-CA06-A745-B21B-402E257EB26C}" type="slidenum">
              <a:rPr lang="en-US" smtClean="0"/>
              <a:pPr>
                <a:defRPr/>
              </a:pPr>
              <a:t>35</a:t>
            </a:fld>
            <a:endParaRPr lang="en-US" dirty="0"/>
          </a:p>
        </p:txBody>
      </p:sp>
    </p:spTree>
    <p:extLst>
      <p:ext uri="{BB962C8B-B14F-4D97-AF65-F5344CB8AC3E}">
        <p14:creationId xmlns:p14="http://schemas.microsoft.com/office/powerpoint/2010/main" val="85454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this slide, now copy your </a:t>
            </a:r>
            <a:r>
              <a:rPr lang="en-US" baseline="0" dirty="0" err="1" smtClean="0"/>
              <a:t>dir</a:t>
            </a:r>
            <a:r>
              <a:rPr lang="en-US" baseline="0" dirty="0" smtClean="0"/>
              <a:t> to /</a:t>
            </a:r>
            <a:r>
              <a:rPr lang="en-US" baseline="0" dirty="0" err="1" smtClean="0"/>
              <a:t>tmp</a:t>
            </a:r>
            <a:r>
              <a:rPr lang="en-US" baseline="0" dirty="0" smtClean="0"/>
              <a:t> and push to </a:t>
            </a:r>
            <a:r>
              <a:rPr lang="en-US" baseline="0" dirty="0" err="1" smtClean="0"/>
              <a:t>bmix</a:t>
            </a:r>
            <a:endParaRPr lang="en-US" dirty="0"/>
          </a:p>
        </p:txBody>
      </p:sp>
      <p:sp>
        <p:nvSpPr>
          <p:cNvPr id="4" name="Slide Number Placeholder 3"/>
          <p:cNvSpPr>
            <a:spLocks noGrp="1"/>
          </p:cNvSpPr>
          <p:nvPr>
            <p:ph type="sldNum" sz="quarter" idx="10"/>
          </p:nvPr>
        </p:nvSpPr>
        <p:spPr/>
        <p:txBody>
          <a:bodyPr/>
          <a:lstStyle/>
          <a:p>
            <a:pPr>
              <a:defRPr/>
            </a:pPr>
            <a:fld id="{C3328149-CA06-A745-B21B-402E257EB26C}" type="slidenum">
              <a:rPr lang="en-US" smtClean="0"/>
              <a:pPr>
                <a:defRPr/>
              </a:pPr>
              <a:t>36</a:t>
            </a:fld>
            <a:endParaRPr lang="en-US" dirty="0"/>
          </a:p>
        </p:txBody>
      </p:sp>
    </p:spTree>
    <p:extLst>
      <p:ext uri="{BB962C8B-B14F-4D97-AF65-F5344CB8AC3E}">
        <p14:creationId xmlns:p14="http://schemas.microsoft.com/office/powerpoint/2010/main" val="1286391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defTabSz="457200" eaLnBrk="1" hangingPunct="1">
              <a:spcBef>
                <a:spcPct val="0"/>
              </a:spcBef>
            </a:pPr>
            <a:endParaRPr lang="en-US" altLang="en-US"/>
          </a:p>
        </p:txBody>
      </p:sp>
      <p:sp>
        <p:nvSpPr>
          <p:cNvPr id="103427"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r>
              <a:rPr lang="en-US" altLang="en-US">
                <a:latin typeface="Helvetica" charset="0"/>
              </a:rPr>
              <a:t>IBM Big Data &amp; Analytics</a:t>
            </a:r>
            <a:r>
              <a:rPr lang="en-US" altLang="en-US" sz="1300">
                <a:latin typeface="Helvetica" charset="0"/>
              </a:rPr>
              <a:t/>
            </a:r>
            <a:br>
              <a:rPr lang="en-US" altLang="en-US" sz="1300">
                <a:latin typeface="Helvetica" charset="0"/>
              </a:rPr>
            </a:br>
            <a:r>
              <a:rPr lang="en-US" altLang="en-US">
                <a:latin typeface="Helvetica" charset="0"/>
              </a:rPr>
              <a:t>© 2013 IBM Corporation</a:t>
            </a:r>
          </a:p>
        </p:txBody>
      </p:sp>
      <p:sp>
        <p:nvSpPr>
          <p:cNvPr id="103428"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46582864-55E0-B349-8568-EDF50EA3EF53}" type="slidenum">
              <a:rPr lang="en-US" altLang="en-US">
                <a:latin typeface="Helvetica" charset="0"/>
              </a:rPr>
              <a:pPr fontAlgn="base">
                <a:spcBef>
                  <a:spcPct val="0"/>
                </a:spcBef>
                <a:spcAft>
                  <a:spcPct val="0"/>
                </a:spcAft>
              </a:pPr>
              <a:t>40</a:t>
            </a:fld>
            <a:endParaRPr lang="en-US" altLang="en-US">
              <a:latin typeface="Helvetica" charset="0"/>
            </a:endParaRPr>
          </a:p>
        </p:txBody>
      </p:sp>
    </p:spTree>
    <p:extLst>
      <p:ext uri="{BB962C8B-B14F-4D97-AF65-F5344CB8AC3E}">
        <p14:creationId xmlns:p14="http://schemas.microsoft.com/office/powerpoint/2010/main" val="100065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http://www.oddsmaker.ag/rss-feeds</a:t>
            </a:r>
          </a:p>
          <a:p>
            <a:r>
              <a:rPr lang="en-US" altLang="en-US"/>
              <a:t>http://www.referincome.com/odds/rss2/basketball_nba.xml</a:t>
            </a:r>
          </a:p>
          <a:p>
            <a:r>
              <a:rPr lang="en-US" altLang="en-US"/>
              <a:t>http://sports.espn.go.com/nba/bottomline/scores</a:t>
            </a:r>
          </a:p>
          <a:p>
            <a:endParaRPr lang="en-US" altLang="en-US"/>
          </a:p>
          <a:p>
            <a:r>
              <a:rPr lang="en-US" altLang="en-US"/>
              <a:t>For parsing espn scores, copied and modified a script by Josh Fuerst</a:t>
            </a:r>
          </a:p>
          <a:p>
            <a:r>
              <a:rPr lang="en-US" altLang="en-US"/>
              <a:t>Custom scripts to extract data run on local machine and copied to DSWB ..</a:t>
            </a:r>
          </a:p>
          <a:p>
            <a:endParaRPr lang="en-US" altLang="en-US"/>
          </a:p>
          <a:p>
            <a:r>
              <a:rPr lang="en-US" altLang="en-US"/>
              <a:t>Cue up these pages DSWB / BMIX dashboard / nba-rt-pred / localhost </a:t>
            </a:r>
            <a:r>
              <a:rPr lang="is-IS" altLang="en-US"/>
              <a:t>….</a:t>
            </a:r>
            <a:endParaRPr lang="en-US" altLang="en-US"/>
          </a:p>
          <a:p>
            <a:endParaRPr lang="en-US" altLang="en-US"/>
          </a:p>
          <a:p>
            <a:endParaRPr lang="en-US" altLang="en-US"/>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ACE1C49A-2377-F343-81AF-978BC5FCCBB4}" type="slidenum">
              <a:rPr lang="en-US" altLang="en-US">
                <a:ea typeface="ＭＳ Ｐゴシック" charset="-128"/>
                <a:cs typeface="ＭＳ Ｐゴシック" charset="-128"/>
              </a:rPr>
              <a:pPr/>
              <a:t>7</a:t>
            </a:fld>
            <a:endParaRPr lang="en-US" altLang="en-US">
              <a:ea typeface="ＭＳ Ｐゴシック" charset="-128"/>
              <a:cs typeface="ＭＳ Ｐゴシック" charset="-128"/>
            </a:endParaRPr>
          </a:p>
        </p:txBody>
      </p:sp>
    </p:spTree>
    <p:extLst>
      <p:ext uri="{BB962C8B-B14F-4D97-AF65-F5344CB8AC3E}">
        <p14:creationId xmlns:p14="http://schemas.microsoft.com/office/powerpoint/2010/main" val="83737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altLang="en-US" dirty="0" smtClean="0"/>
              <a:t>Make speaker notes</a:t>
            </a:r>
          </a:p>
          <a:p>
            <a:endParaRPr lang="en-US" altLang="en-US" dirty="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34631EDA-428E-B349-B85E-8E9DB497E031}" type="slidenum">
              <a:rPr lang="en-US" altLang="en-US">
                <a:ea typeface="ＭＳ Ｐゴシック" charset="-128"/>
                <a:cs typeface="ＭＳ Ｐゴシック" charset="-128"/>
              </a:rPr>
              <a:pPr/>
              <a:t>8</a:t>
            </a:fld>
            <a:endParaRPr lang="en-US" altLang="en-US">
              <a:ea typeface="ＭＳ Ｐゴシック" charset="-128"/>
              <a:cs typeface="ＭＳ Ｐゴシック" charset="-128"/>
            </a:endParaRPr>
          </a:p>
        </p:txBody>
      </p:sp>
    </p:spTree>
    <p:extLst>
      <p:ext uri="{BB962C8B-B14F-4D97-AF65-F5344CB8AC3E}">
        <p14:creationId xmlns:p14="http://schemas.microsoft.com/office/powerpoint/2010/main" val="136982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Helvetica"/>
            </a:endParaRPr>
          </a:p>
        </p:txBody>
      </p:sp>
      <p:sp>
        <p:nvSpPr>
          <p:cNvPr id="4" name="Footer Placeholder 3"/>
          <p:cNvSpPr>
            <a:spLocks noGrp="1"/>
          </p:cNvSpPr>
          <p:nvPr>
            <p:ph type="ftr" sz="quarter" idx="10"/>
          </p:nvPr>
        </p:nvSpPr>
        <p:spPr/>
        <p:txBody>
          <a:bodyPr/>
          <a:lstStyle/>
          <a:p>
            <a:pPr>
              <a:defRPr/>
            </a:pPr>
            <a:r>
              <a:rPr lang="en-US" smtClean="0">
                <a:latin typeface="Helvetica"/>
              </a:rPr>
              <a:t>IBM Big Data &amp; Analytics</a:t>
            </a:r>
            <a:r>
              <a:rPr lang="en-US" sz="1300" smtClean="0">
                <a:latin typeface="Helvetica"/>
              </a:rPr>
              <a:t/>
            </a:r>
            <a:br>
              <a:rPr lang="en-US" sz="1300" smtClean="0">
                <a:latin typeface="Helvetica"/>
              </a:rPr>
            </a:br>
            <a:r>
              <a:rPr lang="en-US" smtClean="0">
                <a:latin typeface="Helvetica"/>
              </a:rPr>
              <a:t>© 2013 IBM Corporation</a:t>
            </a:r>
            <a:endParaRPr lang="en-US" dirty="0">
              <a:latin typeface="Helvetica"/>
            </a:endParaRPr>
          </a:p>
        </p:txBody>
      </p:sp>
      <p:sp>
        <p:nvSpPr>
          <p:cNvPr id="5" name="Slide Number Placeholder 4"/>
          <p:cNvSpPr>
            <a:spLocks noGrp="1"/>
          </p:cNvSpPr>
          <p:nvPr>
            <p:ph type="sldNum" sz="quarter" idx="11"/>
          </p:nvPr>
        </p:nvSpPr>
        <p:spPr/>
        <p:txBody>
          <a:bodyPr/>
          <a:lstStyle/>
          <a:p>
            <a:pPr>
              <a:defRPr/>
            </a:pPr>
            <a:fld id="{D64403C9-BAE7-45D8-9EE5-C7B7AAC9717F}" type="slidenum">
              <a:rPr lang="en-US" smtClean="0">
                <a:latin typeface="Helvetica"/>
              </a:rPr>
              <a:pPr>
                <a:defRPr/>
              </a:pPr>
              <a:t>13</a:t>
            </a:fld>
            <a:endParaRPr lang="en-US">
              <a:latin typeface="Helvetica"/>
            </a:endParaRPr>
          </a:p>
        </p:txBody>
      </p:sp>
    </p:spTree>
    <p:extLst>
      <p:ext uri="{BB962C8B-B14F-4D97-AF65-F5344CB8AC3E}">
        <p14:creationId xmlns:p14="http://schemas.microsoft.com/office/powerpoint/2010/main" val="1674680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Aft>
                <a:spcPts val="363"/>
              </a:spcAft>
              <a:buFontTx/>
              <a:buNone/>
            </a:pPr>
            <a:endParaRPr lang="en-US" altLang="en-US" sz="1300" dirty="0">
              <a:latin typeface="Segoe UI Light" panose="020B0502040204020203" pitchFamily="34" charset="0"/>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0B6BB845-C00B-4A31-8D83-240345D790E7}" type="slidenum">
              <a:rPr lang="en-US" altLang="en-US">
                <a:latin typeface="Arial" panose="020B0604020202020204" pitchFamily="34" charset="0"/>
              </a:rPr>
              <a:pPr>
                <a:spcBef>
                  <a:spcPct val="0"/>
                </a:spcBef>
              </a:pPr>
              <a:t>15</a:t>
            </a:fld>
            <a:endParaRPr lang="en-US" altLang="en-US">
              <a:latin typeface="Arial" panose="020B0604020202020204" pitchFamily="34" charset="0"/>
            </a:endParaRPr>
          </a:p>
        </p:txBody>
      </p:sp>
    </p:spTree>
    <p:extLst>
      <p:ext uri="{BB962C8B-B14F-4D97-AF65-F5344CB8AC3E}">
        <p14:creationId xmlns:p14="http://schemas.microsoft.com/office/powerpoint/2010/main" val="35730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will be to parse this data and later join</a:t>
            </a:r>
            <a:r>
              <a:rPr lang="en-US" baseline="0" dirty="0" smtClean="0"/>
              <a:t> </a:t>
            </a:r>
            <a:r>
              <a:rPr lang="en-US" baseline="0" dirty="0" err="1" smtClean="0"/>
              <a:t>iT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C3328149-CA06-A745-B21B-402E257EB26C}" type="slidenum">
              <a:rPr lang="en-US" smtClean="0"/>
              <a:pPr>
                <a:defRPr/>
              </a:pPr>
              <a:t>20</a:t>
            </a:fld>
            <a:endParaRPr lang="en-US" dirty="0"/>
          </a:p>
        </p:txBody>
      </p:sp>
    </p:spTree>
    <p:extLst>
      <p:ext uri="{BB962C8B-B14F-4D97-AF65-F5344CB8AC3E}">
        <p14:creationId xmlns:p14="http://schemas.microsoft.com/office/powerpoint/2010/main" val="173628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AD8609B4-26B9-C042-BEDC-F3B22CCA2EB4}" type="slidenum">
              <a:rPr lang="en-US" altLang="en-US">
                <a:ea typeface="ＭＳ Ｐゴシック" charset="-128"/>
                <a:cs typeface="ＭＳ Ｐゴシック" charset="-128"/>
              </a:rPr>
              <a:pPr/>
              <a:t>21</a:t>
            </a:fld>
            <a:endParaRPr lang="en-US" altLang="en-US">
              <a:ea typeface="ＭＳ Ｐゴシック" charset="-128"/>
              <a:cs typeface="ＭＳ Ｐゴシック" charset="-128"/>
            </a:endParaRPr>
          </a:p>
        </p:txBody>
      </p:sp>
    </p:spTree>
    <p:extLst>
      <p:ext uri="{BB962C8B-B14F-4D97-AF65-F5344CB8AC3E}">
        <p14:creationId xmlns:p14="http://schemas.microsoft.com/office/powerpoint/2010/main" val="82295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fld id="{AD8609B4-26B9-C042-BEDC-F3B22CCA2EB4}" type="slidenum">
              <a:rPr lang="en-US" altLang="en-US">
                <a:ea typeface="ＭＳ Ｐゴシック" charset="-128"/>
                <a:cs typeface="ＭＳ Ｐゴシック" charset="-128"/>
              </a:rPr>
              <a:pPr/>
              <a:t>22</a:t>
            </a:fld>
            <a:endParaRPr lang="en-US" altLang="en-US">
              <a:ea typeface="ＭＳ Ｐゴシック" charset="-128"/>
              <a:cs typeface="ＭＳ Ｐゴシック" charset="-128"/>
            </a:endParaRPr>
          </a:p>
        </p:txBody>
      </p:sp>
    </p:spTree>
    <p:extLst>
      <p:ext uri="{BB962C8B-B14F-4D97-AF65-F5344CB8AC3E}">
        <p14:creationId xmlns:p14="http://schemas.microsoft.com/office/powerpoint/2010/main" val="1626684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3328149-CA06-A745-B21B-402E257EB26C}" type="slidenum">
              <a:rPr lang="en-US" smtClean="0"/>
              <a:pPr>
                <a:defRPr/>
              </a:pPr>
              <a:t>26</a:t>
            </a:fld>
            <a:endParaRPr lang="en-US" dirty="0"/>
          </a:p>
        </p:txBody>
      </p:sp>
    </p:spTree>
    <p:extLst>
      <p:ext uri="{BB962C8B-B14F-4D97-AF65-F5344CB8AC3E}">
        <p14:creationId xmlns:p14="http://schemas.microsoft.com/office/powerpoint/2010/main" val="35197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Cover-CDS-Roadshow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6"/>
          <p:cNvSpPr>
            <a:spLocks noChangeArrowheads="1"/>
          </p:cNvSpPr>
          <p:nvPr/>
        </p:nvSpPr>
        <p:spPr bwMode="black">
          <a:xfrm>
            <a:off x="8037513" y="6573838"/>
            <a:ext cx="40719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altLang="en-US" sz="900" dirty="0"/>
              <a:t>© 2016 IBM Corporation</a:t>
            </a:r>
          </a:p>
        </p:txBody>
      </p:sp>
      <p:pic>
        <p:nvPicPr>
          <p:cNvPr id="6" name="IBM_8Bar-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5850" y="320675"/>
            <a:ext cx="176053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8674" name="Rectangle 2"/>
          <p:cNvSpPr>
            <a:spLocks noGrp="1" noChangeArrowheads="1"/>
          </p:cNvSpPr>
          <p:nvPr>
            <p:ph type="ctrTitle"/>
          </p:nvPr>
        </p:nvSpPr>
        <p:spPr>
          <a:xfrm>
            <a:off x="302685" y="2343151"/>
            <a:ext cx="10909300"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332318" y="917576"/>
            <a:ext cx="6407149"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257491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67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0585" y="593726"/>
            <a:ext cx="2846916"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3485" y="593726"/>
            <a:ext cx="8343900" cy="57753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929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456653" y="300858"/>
            <a:ext cx="11248513" cy="914400"/>
          </a:xfrm>
          <a:prstGeom prst="rect">
            <a:avLst/>
          </a:prstGeom>
        </p:spPr>
        <p:txBody>
          <a:bodyPr tIns="0" rIns="0" bIns="0"/>
          <a:lstStyle/>
          <a:p>
            <a:r>
              <a:rPr lang="en-US"/>
              <a:t>Click to edit Master title style</a:t>
            </a:r>
            <a:endParaRPr lang="en-US" dirty="0"/>
          </a:p>
        </p:txBody>
      </p:sp>
    </p:spTree>
    <p:extLst>
      <p:ext uri="{BB962C8B-B14F-4D97-AF65-F5344CB8AC3E}">
        <p14:creationId xmlns:p14="http://schemas.microsoft.com/office/powerpoint/2010/main" val="810725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858" y="1831145"/>
            <a:ext cx="11257241" cy="4357003"/>
          </a:xfrm>
        </p:spPr>
        <p:txBody>
          <a:bodyPr>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defRPr>
            </a:lvl1pPr>
            <a:lvl2pPr marL="457200" indent="-228600">
              <a:spcBef>
                <a:spcPts val="0"/>
              </a:spcBef>
              <a:defRPr sz="1600">
                <a:solidFill>
                  <a:schemeClr val="tx2"/>
                </a:solidFill>
              </a:defRPr>
            </a:lvl2pPr>
            <a:lvl3pPr marL="685800" indent="-228600">
              <a:spcBef>
                <a:spcPts val="0"/>
              </a:spcBef>
              <a:buFont typeface="Wingdings"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Edit Master text styles</a:t>
            </a:r>
          </a:p>
          <a:p>
            <a:pPr lvl="1"/>
            <a:r>
              <a:rPr lang="en-US"/>
              <a:t>Second level</a:t>
            </a:r>
          </a:p>
          <a:p>
            <a:pPr lvl="2"/>
            <a:r>
              <a:rPr lang="en-US"/>
              <a:t>Third level</a:t>
            </a:r>
          </a:p>
        </p:txBody>
      </p:sp>
      <p:sp>
        <p:nvSpPr>
          <p:cNvPr id="6" name="Title 10"/>
          <p:cNvSpPr>
            <a:spLocks noGrp="1"/>
          </p:cNvSpPr>
          <p:nvPr>
            <p:ph type="title"/>
          </p:nvPr>
        </p:nvSpPr>
        <p:spPr>
          <a:xfrm>
            <a:off x="456653" y="300858"/>
            <a:ext cx="11248513" cy="914400"/>
          </a:xfrm>
          <a:prstGeom prst="rect">
            <a:avLst/>
          </a:prstGeom>
        </p:spPr>
        <p:txBody>
          <a:bodyPr tIns="0" rIns="0" bIns="0"/>
          <a:lstStyle/>
          <a:p>
            <a:r>
              <a:rPr lang="en-US"/>
              <a:t>Click to edit Master title style</a:t>
            </a:r>
            <a:endParaRPr lang="en-US" dirty="0"/>
          </a:p>
        </p:txBody>
      </p:sp>
    </p:spTree>
    <p:extLst>
      <p:ext uri="{BB962C8B-B14F-4D97-AF65-F5344CB8AC3E}">
        <p14:creationId xmlns:p14="http://schemas.microsoft.com/office/powerpoint/2010/main" val="81603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4456" y="1831564"/>
            <a:ext cx="5643600" cy="4354303"/>
          </a:xfrm>
        </p:spPr>
        <p:txBody>
          <a:bodyPr>
            <a:normAutofit/>
          </a:bodyPr>
          <a:lstStyle>
            <a:lvl1pPr marL="228600" indent="-228600">
              <a:spcBef>
                <a:spcPts val="900"/>
              </a:spcBef>
              <a:buFont typeface="Wingdings" pitchFamily="2" charset="2"/>
              <a:buChar char="§"/>
              <a:defRPr sz="1600">
                <a:solidFill>
                  <a:schemeClr val="tx2"/>
                </a:solidFill>
              </a:defRPr>
            </a:lvl1pPr>
            <a:lvl2pPr marL="457200" indent="-228600">
              <a:spcBef>
                <a:spcPts val="0"/>
              </a:spcBef>
              <a:defRPr sz="1600">
                <a:solidFill>
                  <a:schemeClr val="tx2"/>
                </a:solidFill>
              </a:defRPr>
            </a:lvl2pPr>
            <a:lvl3pPr marL="685800" indent="-228600">
              <a:spcBef>
                <a:spcPts val="0"/>
              </a:spcBef>
              <a:buFont typeface="Wingdings" pitchFamily="2" charset="2"/>
              <a:buChar char="§"/>
              <a:defRPr sz="160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86246" y="1827209"/>
            <a:ext cx="5609167" cy="4355000"/>
          </a:xfrm>
        </p:spPr>
        <p:txBody>
          <a:bodyPr>
            <a:normAutofit/>
          </a:bodyPr>
          <a:lstStyle>
            <a:lvl1pPr marL="228600" indent="-228600">
              <a:spcBef>
                <a:spcPts val="900"/>
              </a:spcBef>
              <a:buFont typeface="Wingdings" pitchFamily="2" charset="2"/>
              <a:buChar char="§"/>
              <a:defRPr sz="1600">
                <a:solidFill>
                  <a:schemeClr val="tx2"/>
                </a:solidFill>
              </a:defRPr>
            </a:lvl1pPr>
            <a:lvl2pPr marL="457200" indent="-228600">
              <a:spcBef>
                <a:spcPts val="0"/>
              </a:spcBef>
              <a:defRPr sz="1600">
                <a:solidFill>
                  <a:schemeClr val="tx2"/>
                </a:solidFill>
              </a:defRPr>
            </a:lvl2pPr>
            <a:lvl3pPr marL="685800" indent="-228600">
              <a:spcBef>
                <a:spcPts val="0"/>
              </a:spcBef>
              <a:buFont typeface="Wingdings" pitchFamily="2" charset="2"/>
              <a:buChar char="§"/>
              <a:defRPr sz="160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itle 10"/>
          <p:cNvSpPr>
            <a:spLocks noGrp="1"/>
          </p:cNvSpPr>
          <p:nvPr>
            <p:ph type="title"/>
          </p:nvPr>
        </p:nvSpPr>
        <p:spPr>
          <a:xfrm>
            <a:off x="456653" y="300858"/>
            <a:ext cx="11248513" cy="914400"/>
          </a:xfrm>
          <a:prstGeom prst="rect">
            <a:avLst/>
          </a:prstGeom>
        </p:spPr>
        <p:txBody>
          <a:bodyPr tIns="0" rIns="0" bIns="0"/>
          <a:lstStyle/>
          <a:p>
            <a:r>
              <a:rPr lang="en-US"/>
              <a:t>Click to edit Master title style</a:t>
            </a:r>
            <a:endParaRPr lang="en-US" dirty="0"/>
          </a:p>
        </p:txBody>
      </p:sp>
    </p:spTree>
    <p:extLst>
      <p:ext uri="{BB962C8B-B14F-4D97-AF65-F5344CB8AC3E}">
        <p14:creationId xmlns:p14="http://schemas.microsoft.com/office/powerpoint/2010/main" val="1421541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of contents/Agenda">
    <p:spTree>
      <p:nvGrpSpPr>
        <p:cNvPr id="1" name=""/>
        <p:cNvGrpSpPr/>
        <p:nvPr/>
      </p:nvGrpSpPr>
      <p:grpSpPr>
        <a:xfrm>
          <a:off x="0" y="0"/>
          <a:ext cx="0" cy="0"/>
          <a:chOff x="0" y="0"/>
          <a:chExt cx="0" cy="0"/>
        </a:xfrm>
      </p:grpSpPr>
      <p:sp>
        <p:nvSpPr>
          <p:cNvPr id="8" name="Text Placeholder 6"/>
          <p:cNvSpPr>
            <a:spLocks noGrp="1"/>
          </p:cNvSpPr>
          <p:nvPr>
            <p:ph type="body" sz="quarter" idx="12"/>
          </p:nvPr>
        </p:nvSpPr>
        <p:spPr>
          <a:xfrm>
            <a:off x="4140200" y="1821485"/>
            <a:ext cx="7548605" cy="4343400"/>
          </a:xfrm>
        </p:spPr>
        <p:txBody>
          <a:bodyPr tIns="73152"/>
          <a:lstStyle>
            <a:lvl1pPr marL="0" indent="0">
              <a:lnSpc>
                <a:spcPct val="100000"/>
              </a:lnSpc>
              <a:spcBef>
                <a:spcPts val="900"/>
              </a:spcBef>
              <a:buNone/>
              <a:defRPr sz="1200"/>
            </a:lvl1pPr>
          </a:lstStyle>
          <a:p>
            <a:pPr lvl="0"/>
            <a:r>
              <a:rPr lang="en-US"/>
              <a:t>Edit Master text styles</a:t>
            </a:r>
          </a:p>
        </p:txBody>
      </p:sp>
      <p:sp>
        <p:nvSpPr>
          <p:cNvPr id="13" name="Text Placeholder 12"/>
          <p:cNvSpPr>
            <a:spLocks noGrp="1"/>
          </p:cNvSpPr>
          <p:nvPr>
            <p:ph type="body" sz="quarter" idx="13"/>
          </p:nvPr>
        </p:nvSpPr>
        <p:spPr>
          <a:xfrm>
            <a:off x="463296" y="1828884"/>
            <a:ext cx="3657600" cy="4355276"/>
          </a:xfrm>
        </p:spPr>
        <p:txBody>
          <a:bodyPr/>
          <a:lstStyle>
            <a:lvl1pPr marL="0" indent="0">
              <a:spcBef>
                <a:spcPts val="0"/>
              </a:spcBef>
              <a:buNone/>
              <a:defRPr sz="1800"/>
            </a:lvl1pPr>
          </a:lstStyle>
          <a:p>
            <a:pPr lvl="0"/>
            <a:r>
              <a:rPr lang="en-US"/>
              <a:t>Edit Master text styles</a:t>
            </a:r>
          </a:p>
        </p:txBody>
      </p:sp>
      <p:sp>
        <p:nvSpPr>
          <p:cNvPr id="5" name="Title 10"/>
          <p:cNvSpPr>
            <a:spLocks noGrp="1"/>
          </p:cNvSpPr>
          <p:nvPr>
            <p:ph type="title"/>
          </p:nvPr>
        </p:nvSpPr>
        <p:spPr>
          <a:xfrm>
            <a:off x="456653" y="300858"/>
            <a:ext cx="11248513" cy="914400"/>
          </a:xfrm>
          <a:prstGeom prst="rect">
            <a:avLst/>
          </a:prstGeom>
        </p:spPr>
        <p:txBody>
          <a:bodyPr tIns="0" rIns="0" bIns="0"/>
          <a:lstStyle/>
          <a:p>
            <a:r>
              <a:rPr lang="en-US"/>
              <a:t>Click to edit Master title style</a:t>
            </a:r>
            <a:endParaRPr lang="en-US" dirty="0"/>
          </a:p>
        </p:txBody>
      </p:sp>
    </p:spTree>
    <p:extLst>
      <p:ext uri="{BB962C8B-B14F-4D97-AF65-F5344CB8AC3E}">
        <p14:creationId xmlns:p14="http://schemas.microsoft.com/office/powerpoint/2010/main" val="1098266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STYLE - white IBV lockup">
    <p:spTree>
      <p:nvGrpSpPr>
        <p:cNvPr id="1" name=""/>
        <p:cNvGrpSpPr/>
        <p:nvPr/>
      </p:nvGrpSpPr>
      <p:grpSpPr>
        <a:xfrm>
          <a:off x="0" y="0"/>
          <a:ext cx="0" cy="0"/>
          <a:chOff x="0" y="0"/>
          <a:chExt cx="0" cy="0"/>
        </a:xfrm>
      </p:grpSpPr>
      <p:pic>
        <p:nvPicPr>
          <p:cNvPr id="4" name="Content Placeholder 2"/>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04638" y="6170613"/>
            <a:ext cx="2730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p:cNvSpPr txBox="1">
            <a:spLocks/>
          </p:cNvSpPr>
          <p:nvPr/>
        </p:nvSpPr>
        <p:spPr>
          <a:xfrm>
            <a:off x="477838" y="6577013"/>
            <a:ext cx="444500"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AEA124F5-1C25-DE45-96A6-AE3EC8E55C4B}" type="slidenum">
              <a:rPr lang="en-US" sz="800" smtClean="0">
                <a:solidFill>
                  <a:srgbClr val="F2F2F2"/>
                </a:solidFill>
              </a:rPr>
              <a:pPr eaLnBrk="1" hangingPunct="1">
                <a:defRPr/>
              </a:pPr>
              <a:t>‹#›</a:t>
            </a:fld>
            <a:endParaRPr lang="en-US" sz="800" dirty="0">
              <a:solidFill>
                <a:srgbClr val="F2F2F2"/>
              </a:solidFill>
            </a:endParaRPr>
          </a:p>
        </p:txBody>
      </p:sp>
      <p:sp>
        <p:nvSpPr>
          <p:cNvPr id="7" name="Date Placeholder 5"/>
          <p:cNvSpPr txBox="1">
            <a:spLocks/>
          </p:cNvSpPr>
          <p:nvPr/>
        </p:nvSpPr>
        <p:spPr>
          <a:xfrm>
            <a:off x="992188" y="6577013"/>
            <a:ext cx="1508125"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FFFFFF"/>
                </a:solidFill>
              </a:rPr>
              <a:t>©2016 IBM Corporation</a:t>
            </a:r>
          </a:p>
        </p:txBody>
      </p:sp>
      <p:sp>
        <p:nvSpPr>
          <p:cNvPr id="8" name="Date Placeholder 2"/>
          <p:cNvSpPr txBox="1">
            <a:spLocks/>
          </p:cNvSpPr>
          <p:nvPr/>
        </p:nvSpPr>
        <p:spPr>
          <a:xfrm>
            <a:off x="2787650" y="6577013"/>
            <a:ext cx="1339850" cy="138112"/>
          </a:xfrm>
          <a:prstGeom prst="rect">
            <a:avLst/>
          </a:prstGeom>
        </p:spPr>
        <p:txBody>
          <a:bodyPr lIns="0" tIns="0" rIns="0" bIns="0"/>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9CC3CF4-A92B-4148-9785-EB4D496C09A1}" type="datetime3">
              <a:rPr lang="en-US" smtClean="0">
                <a:solidFill>
                  <a:srgbClr val="FFFFFF"/>
                </a:solidFill>
              </a:rPr>
              <a:pPr fontAlgn="auto">
                <a:spcBef>
                  <a:spcPts val="0"/>
                </a:spcBef>
                <a:spcAft>
                  <a:spcPts val="0"/>
                </a:spcAft>
                <a:defRPr/>
              </a:pPr>
              <a:t>14 July 2016</a:t>
            </a:fld>
            <a:endParaRPr lang="en-US" dirty="0">
              <a:solidFill>
                <a:srgbClr val="FFFFFF"/>
              </a:solidFill>
            </a:endParaRPr>
          </a:p>
        </p:txBody>
      </p:sp>
      <p:sp>
        <p:nvSpPr>
          <p:cNvPr id="3" name="Subtitle 2"/>
          <p:cNvSpPr>
            <a:spLocks noGrp="1"/>
          </p:cNvSpPr>
          <p:nvPr>
            <p:ph type="subTitle" idx="1"/>
          </p:nvPr>
        </p:nvSpPr>
        <p:spPr>
          <a:xfrm>
            <a:off x="1828800" y="2525176"/>
            <a:ext cx="8534400" cy="1752600"/>
          </a:xfrm>
        </p:spPr>
        <p:txBody>
          <a:bodyPr>
            <a:normAutofit/>
          </a:bodyPr>
          <a:lstStyle>
            <a:lvl1pPr marL="137160" indent="-137160" algn="l">
              <a:lnSpc>
                <a:spcPts val="3600"/>
              </a:lnSpc>
              <a:spcBef>
                <a:spcPts val="1800"/>
              </a:spcBef>
              <a:buNone/>
              <a:defRPr sz="32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8264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layou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2525176"/>
            <a:ext cx="8534400" cy="1752600"/>
          </a:xfrm>
        </p:spPr>
        <p:txBody>
          <a:bodyPr>
            <a:normAutofit/>
          </a:bodyPr>
          <a:lstStyle>
            <a:lvl1pPr marL="137160" indent="-137160" algn="l">
              <a:lnSpc>
                <a:spcPts val="3600"/>
              </a:lnSpc>
              <a:spcBef>
                <a:spcPts val="1800"/>
              </a:spcBef>
              <a:buNone/>
              <a:defRPr sz="32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2464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72000"/>
          </a:xfrm>
        </p:spPr>
        <p:txBody>
          <a:bodyPr tIns="914400" rtlCol="0" anchor="ctr">
            <a:normAutofit/>
          </a:bodyPr>
          <a:lstStyle>
            <a:lvl1pPr algn="ctr">
              <a:buNone/>
              <a:defRPr/>
            </a:lvl1pPr>
          </a:lstStyle>
          <a:p>
            <a:pPr lvl="0"/>
            <a:r>
              <a:rPr lang="en-US" noProof="0" dirty="0"/>
              <a:t>Click icon to add picture</a:t>
            </a:r>
          </a:p>
        </p:txBody>
      </p:sp>
      <p:sp>
        <p:nvSpPr>
          <p:cNvPr id="2" name="Title 1"/>
          <p:cNvSpPr>
            <a:spLocks noGrp="1"/>
          </p:cNvSpPr>
          <p:nvPr>
            <p:ph type="title"/>
          </p:nvPr>
        </p:nvSpPr>
        <p:spPr>
          <a:xfrm>
            <a:off x="471397" y="4895849"/>
            <a:ext cx="11251991" cy="548640"/>
          </a:xfrm>
          <a:prstGeom prst="rect">
            <a:avLst/>
          </a:prstGeom>
        </p:spPr>
        <p:txBody>
          <a:bodyPr tIns="0" rIns="0" bIns="0"/>
          <a:lstStyle>
            <a:lvl1pPr>
              <a:defRPr sz="2800">
                <a:solidFill>
                  <a:srgbClr val="00B0DA"/>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477925" y="5300878"/>
            <a:ext cx="10956699" cy="914400"/>
          </a:xfrm>
        </p:spPr>
        <p:txBody>
          <a:bodyPr anchor="b"/>
          <a:lstStyle>
            <a:lvl1pPr marL="0" indent="0">
              <a:spcBef>
                <a:spcPts val="900"/>
              </a:spcBef>
              <a:buNone/>
              <a:defRPr sz="1600" kern="1200">
                <a:solidFill>
                  <a:srgbClr val="6D6E70"/>
                </a:solidFill>
              </a:defRPr>
            </a:lvl1pPr>
          </a:lstStyle>
          <a:p>
            <a:pPr lvl="0"/>
            <a:r>
              <a:rPr lang="en-US"/>
              <a:t>Edit Master text styles</a:t>
            </a:r>
          </a:p>
        </p:txBody>
      </p:sp>
    </p:spTree>
    <p:extLst>
      <p:ext uri="{BB962C8B-B14F-4D97-AF65-F5344CB8AC3E}">
        <p14:creationId xmlns:p14="http://schemas.microsoft.com/office/powerpoint/2010/main" val="154109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8_Title and Content copy 1">
    <p:spTree>
      <p:nvGrpSpPr>
        <p:cNvPr id="1" name=""/>
        <p:cNvGrpSpPr/>
        <p:nvPr/>
      </p:nvGrpSpPr>
      <p:grpSpPr>
        <a:xfrm>
          <a:off x="0" y="0"/>
          <a:ext cx="0" cy="0"/>
          <a:chOff x="0" y="0"/>
          <a:chExt cx="0" cy="0"/>
        </a:xfrm>
      </p:grpSpPr>
      <p:pic>
        <p:nvPicPr>
          <p:cNvPr id="3" name="Cover-CDS-Roadshow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 name="cover-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15"/>
          <p:cNvSpPr>
            <a:spLocks noChangeArrowheads="1"/>
          </p:cNvSpPr>
          <p:nvPr/>
        </p:nvSpPr>
        <p:spPr bwMode="auto">
          <a:xfrm>
            <a:off x="10602913" y="6618288"/>
            <a:ext cx="134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marL="5715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1pPr>
            <a:lvl2pPr marL="742950" indent="-28575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2pPr>
            <a:lvl3pPr marL="11430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3pPr>
            <a:lvl4pPr marL="16002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4pPr>
            <a:lvl5pPr marL="20574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5pPr>
            <a:lvl6pPr marL="25146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6pPr>
            <a:lvl7pPr marL="29718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7pPr>
            <a:lvl8pPr marL="34290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8pPr>
            <a:lvl9pPr marL="38862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9pPr>
          </a:lstStyle>
          <a:p>
            <a:pPr algn="r" eaLnBrk="1" hangingPunct="1">
              <a:buClr>
                <a:srgbClr val="A9A9A9"/>
              </a:buClr>
              <a:buFont typeface="Arial" panose="020B0604020202020204" pitchFamily="34" charset="0"/>
              <a:buNone/>
              <a:defRPr/>
            </a:pPr>
            <a:r>
              <a:rPr lang="en-US" altLang="en-US" sz="700" dirty="0">
                <a:solidFill>
                  <a:srgbClr val="6D7777"/>
                </a:solidFill>
              </a:rPr>
              <a:t>  ©2016 IBM Corporation </a:t>
            </a:r>
          </a:p>
        </p:txBody>
      </p:sp>
      <p:sp>
        <p:nvSpPr>
          <p:cNvPr id="6" name="Shape 16"/>
          <p:cNvSpPr>
            <a:spLocks noChangeArrowheads="1"/>
          </p:cNvSpPr>
          <p:nvPr/>
        </p:nvSpPr>
        <p:spPr bwMode="auto">
          <a:xfrm>
            <a:off x="10545763" y="6618288"/>
            <a:ext cx="3587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700" dirty="0">
                <a:solidFill>
                  <a:srgbClr val="6D7777"/>
                </a:solidFill>
                <a:sym typeface="Arial" panose="020B0604020202020204" pitchFamily="34" charset="0"/>
              </a:rPr>
              <a:t>￼</a:t>
            </a:r>
          </a:p>
        </p:txBody>
      </p:sp>
      <p:pic>
        <p:nvPicPr>
          <p:cNvPr id="7" name="IBM_8Bar.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5088" y="6424613"/>
            <a:ext cx="4540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Shape 7"/>
          <p:cNvSpPr>
            <a:spLocks noGrp="1"/>
          </p:cNvSpPr>
          <p:nvPr>
            <p:ph type="title"/>
          </p:nvPr>
        </p:nvSpPr>
        <p:spPr>
          <a:xfrm>
            <a:off x="353484" y="593730"/>
            <a:ext cx="11394016" cy="730253"/>
          </a:xfrm>
          <a:prstGeom prst="rect">
            <a:avLst/>
          </a:prstGeom>
          <a:ln w="12700">
            <a:miter lim="400000"/>
          </a:ln>
          <a:extLst/>
        </p:spPr>
        <p:txBody>
          <a:bodyPr/>
          <a:lstStyle>
            <a:lvl1pPr>
              <a:defRPr b="1"/>
            </a:lvl1pPr>
          </a:lstStyle>
          <a:p>
            <a:pPr lvl="0"/>
            <a:r>
              <a:rPr lang="en-US"/>
              <a:t>Click to edit Master title style</a:t>
            </a:r>
            <a:endParaRPr dirty="0"/>
          </a:p>
        </p:txBody>
      </p:sp>
    </p:spTree>
    <p:extLst>
      <p:ext uri="{BB962C8B-B14F-4D97-AF65-F5344CB8AC3E}">
        <p14:creationId xmlns:p14="http://schemas.microsoft.com/office/powerpoint/2010/main" val="7933016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3484" y="593726"/>
            <a:ext cx="11394016" cy="527603"/>
          </a:xfrm>
        </p:spPr>
        <p:txBody>
          <a:bodyPr/>
          <a:lstStyle/>
          <a:p>
            <a:r>
              <a:rPr lang="en-US"/>
              <a:t>Click to edit Master title style</a:t>
            </a:r>
          </a:p>
        </p:txBody>
      </p:sp>
      <p:sp>
        <p:nvSpPr>
          <p:cNvPr id="3" name="Content Placeholder 2"/>
          <p:cNvSpPr>
            <a:spLocks noGrp="1"/>
          </p:cNvSpPr>
          <p:nvPr>
            <p:ph idx="1"/>
          </p:nvPr>
        </p:nvSpPr>
        <p:spPr>
          <a:xfrm>
            <a:off x="355600" y="1323978"/>
            <a:ext cx="11389784" cy="50450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95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2_Title and Content copy 1">
    <p:spTree>
      <p:nvGrpSpPr>
        <p:cNvPr id="1" name=""/>
        <p:cNvGrpSpPr/>
        <p:nvPr/>
      </p:nvGrpSpPr>
      <p:grpSpPr>
        <a:xfrm>
          <a:off x="0" y="0"/>
          <a:ext cx="0" cy="0"/>
          <a:chOff x="0" y="0"/>
          <a:chExt cx="0" cy="0"/>
        </a:xfrm>
      </p:grpSpPr>
      <p:pic>
        <p:nvPicPr>
          <p:cNvPr id="3" name="Cover-CDS-Roadshow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 name="cover-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15"/>
          <p:cNvSpPr>
            <a:spLocks noChangeArrowheads="1"/>
          </p:cNvSpPr>
          <p:nvPr/>
        </p:nvSpPr>
        <p:spPr bwMode="auto">
          <a:xfrm>
            <a:off x="10602913" y="6618288"/>
            <a:ext cx="13462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marL="5715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1pPr>
            <a:lvl2pPr marL="742950" indent="-28575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2pPr>
            <a:lvl3pPr marL="11430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3pPr>
            <a:lvl4pPr marL="16002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4pPr>
            <a:lvl5pPr marL="2057400" indent="-228600" defTabSz="12827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5pPr>
            <a:lvl6pPr marL="25146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6pPr>
            <a:lvl7pPr marL="29718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7pPr>
            <a:lvl8pPr marL="34290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8pPr>
            <a:lvl9pPr marL="3886200" indent="-228600" defTabSz="12827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9pPr>
          </a:lstStyle>
          <a:p>
            <a:pPr algn="r" eaLnBrk="1" hangingPunct="1">
              <a:buClr>
                <a:srgbClr val="A9A9A9"/>
              </a:buClr>
              <a:buFont typeface="Arial" panose="020B0604020202020204" pitchFamily="34" charset="0"/>
              <a:buNone/>
              <a:defRPr/>
            </a:pPr>
            <a:r>
              <a:rPr lang="en-US" altLang="en-US" sz="700" dirty="0">
                <a:solidFill>
                  <a:srgbClr val="6D7777"/>
                </a:solidFill>
              </a:rPr>
              <a:t>  ©2016 IBM Corporation </a:t>
            </a:r>
          </a:p>
        </p:txBody>
      </p:sp>
      <p:sp>
        <p:nvSpPr>
          <p:cNvPr id="6" name="Shape 16"/>
          <p:cNvSpPr>
            <a:spLocks noChangeArrowheads="1"/>
          </p:cNvSpPr>
          <p:nvPr/>
        </p:nvSpPr>
        <p:spPr bwMode="auto">
          <a:xfrm>
            <a:off x="10545763" y="6618288"/>
            <a:ext cx="3587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700" dirty="0">
                <a:solidFill>
                  <a:srgbClr val="6D7777"/>
                </a:solidFill>
                <a:sym typeface="Arial" panose="020B0604020202020204" pitchFamily="34" charset="0"/>
              </a:rPr>
              <a:t>￼</a:t>
            </a:r>
          </a:p>
        </p:txBody>
      </p:sp>
      <p:pic>
        <p:nvPicPr>
          <p:cNvPr id="7" name="IBM_8Bar.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5088" y="6424613"/>
            <a:ext cx="45402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Shape 7"/>
          <p:cNvSpPr>
            <a:spLocks noGrp="1"/>
          </p:cNvSpPr>
          <p:nvPr>
            <p:ph type="title"/>
          </p:nvPr>
        </p:nvSpPr>
        <p:spPr>
          <a:xfrm>
            <a:off x="353484" y="593730"/>
            <a:ext cx="11394016" cy="730253"/>
          </a:xfrm>
          <a:prstGeom prst="rect">
            <a:avLst/>
          </a:prstGeom>
          <a:ln w="12700">
            <a:miter lim="400000"/>
          </a:ln>
          <a:extLst/>
        </p:spPr>
        <p:txBody>
          <a:bodyPr/>
          <a:lstStyle>
            <a:lvl1pPr>
              <a:defRPr b="1"/>
            </a:lvl1pPr>
          </a:lstStyle>
          <a:p>
            <a:pPr lvl="0"/>
            <a:r>
              <a:rPr lang="en-US"/>
              <a:t>Click to edit Master title style</a:t>
            </a:r>
            <a:endParaRPr dirty="0"/>
          </a:p>
        </p:txBody>
      </p:sp>
    </p:spTree>
    <p:extLst>
      <p:ext uri="{BB962C8B-B14F-4D97-AF65-F5344CB8AC3E}">
        <p14:creationId xmlns:p14="http://schemas.microsoft.com/office/powerpoint/2010/main" val="14430904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5" name="Text Placeholder 11"/>
          <p:cNvSpPr>
            <a:spLocks noGrp="1"/>
          </p:cNvSpPr>
          <p:nvPr>
            <p:ph type="body" sz="quarter" idx="14"/>
          </p:nvPr>
        </p:nvSpPr>
        <p:spPr>
          <a:xfrm>
            <a:off x="3162300" y="125415"/>
            <a:ext cx="7831767" cy="308037"/>
          </a:xfrm>
        </p:spPr>
        <p:txBody>
          <a:bodyPr anchor="ctr">
            <a:normAutofit/>
          </a:bodyPr>
          <a:lstStyle>
            <a:lvl1pPr marL="0" indent="0" algn="r">
              <a:buNone/>
              <a:defRPr lang="en-US" sz="1200" b="0" kern="1200" dirty="0" smtClean="0">
                <a:solidFill>
                  <a:schemeClr val="bg1">
                    <a:lumMod val="50000"/>
                  </a:schemeClr>
                </a:solidFill>
                <a:latin typeface="+mn-lt"/>
                <a:ea typeface="+mn-ea"/>
                <a:cs typeface="+mn-cs"/>
              </a:defRPr>
            </a:lvl1pPr>
          </a:lstStyle>
          <a:p>
            <a:pPr lvl="0"/>
            <a:r>
              <a:rPr lang="en-US"/>
              <a:t>Edit Master text styles</a:t>
            </a:r>
          </a:p>
        </p:txBody>
      </p:sp>
      <p:sp>
        <p:nvSpPr>
          <p:cNvPr id="3" name="Footer Placeholder 2"/>
          <p:cNvSpPr>
            <a:spLocks noGrp="1"/>
          </p:cNvSpPr>
          <p:nvPr>
            <p:ph type="ftr" sz="quarter" idx="15"/>
          </p:nvPr>
        </p:nvSpPr>
        <p:spPr>
          <a:xfrm>
            <a:off x="274638" y="6400800"/>
            <a:ext cx="7761287"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endParaRPr lang="en-US"/>
          </a:p>
        </p:txBody>
      </p:sp>
      <p:sp>
        <p:nvSpPr>
          <p:cNvPr id="4" name="Slide Number Placeholder 3"/>
          <p:cNvSpPr>
            <a:spLocks noGrp="1"/>
          </p:cNvSpPr>
          <p:nvPr>
            <p:ph type="sldNum" sz="quarter" idx="16"/>
          </p:nvPr>
        </p:nvSpPr>
        <p:spPr>
          <a:xfrm>
            <a:off x="8564563" y="6400800"/>
            <a:ext cx="3363912"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fld id="{56CEC0BC-3B39-4D48-ADF4-E7EE2617DC2C}" type="slidenum">
              <a:rPr lang="en-US"/>
              <a:pPr>
                <a:defRPr/>
              </a:pPr>
              <a:t>‹#›</a:t>
            </a:fld>
            <a:endParaRPr lang="en-US" dirty="0"/>
          </a:p>
        </p:txBody>
      </p:sp>
    </p:spTree>
    <p:extLst>
      <p:ext uri="{BB962C8B-B14F-4D97-AF65-F5344CB8AC3E}">
        <p14:creationId xmlns:p14="http://schemas.microsoft.com/office/powerpoint/2010/main" val="34142175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2_Custom Layou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1"/>
          <p:cNvSpPr>
            <a:spLocks noGrp="1"/>
          </p:cNvSpPr>
          <p:nvPr>
            <p:ph type="body" sz="quarter" idx="14"/>
          </p:nvPr>
        </p:nvSpPr>
        <p:spPr>
          <a:xfrm>
            <a:off x="3162300" y="125415"/>
            <a:ext cx="7831767" cy="308037"/>
          </a:xfrm>
        </p:spPr>
        <p:txBody>
          <a:bodyPr anchor="ctr">
            <a:normAutofit/>
          </a:bodyPr>
          <a:lstStyle>
            <a:lvl1pPr marL="0" indent="0" algn="r">
              <a:buNone/>
              <a:defRPr lang="en-US" sz="1200" b="0" kern="1200" dirty="0" smtClean="0">
                <a:solidFill>
                  <a:schemeClr val="bg1"/>
                </a:solidFill>
                <a:latin typeface="+mn-lt"/>
                <a:ea typeface="+mn-ea"/>
                <a:cs typeface="+mn-cs"/>
              </a:defRPr>
            </a:lvl1pPr>
          </a:lstStyle>
          <a:p>
            <a:pPr lvl="0"/>
            <a:r>
              <a:rPr lang="en-US"/>
              <a:t>Edit Master text styles</a:t>
            </a:r>
          </a:p>
        </p:txBody>
      </p:sp>
      <p:sp>
        <p:nvSpPr>
          <p:cNvPr id="7" name="Title 1"/>
          <p:cNvSpPr>
            <a:spLocks noGrp="1"/>
          </p:cNvSpPr>
          <p:nvPr>
            <p:ph type="title"/>
          </p:nvPr>
        </p:nvSpPr>
        <p:spPr>
          <a:xfrm>
            <a:off x="1025562" y="773519"/>
            <a:ext cx="10135199" cy="936013"/>
          </a:xfrm>
        </p:spPr>
        <p:txBody>
          <a:bodyPr>
            <a:normAutofit/>
          </a:bodyPr>
          <a:lstStyle>
            <a:lvl1pPr algn="ctr">
              <a:defRPr lang="en-US" sz="2700" kern="1200" dirty="0">
                <a:solidFill>
                  <a:schemeClr val="bg1"/>
                </a:solidFill>
                <a:latin typeface="+mn-lt"/>
                <a:ea typeface="+mn-ea"/>
                <a:cs typeface="+mn-cs"/>
              </a:defRPr>
            </a:lvl1pPr>
          </a:lstStyle>
          <a:p>
            <a:r>
              <a:rPr lang="en-US"/>
              <a:t>Click to edit Master title style</a:t>
            </a:r>
            <a:endParaRPr lang="en-US" dirty="0"/>
          </a:p>
        </p:txBody>
      </p:sp>
      <p:sp>
        <p:nvSpPr>
          <p:cNvPr id="5" name="Footer Placeholder 2"/>
          <p:cNvSpPr>
            <a:spLocks noGrp="1"/>
          </p:cNvSpPr>
          <p:nvPr>
            <p:ph type="ftr" sz="quarter" idx="15"/>
          </p:nvPr>
        </p:nvSpPr>
        <p:spPr>
          <a:xfrm>
            <a:off x="274638" y="6400800"/>
            <a:ext cx="7761287" cy="365125"/>
          </a:xfrm>
          <a:prstGeom prst="rect">
            <a:avLst/>
          </a:prstGeom>
        </p:spPr>
        <p:txBody>
          <a:bodyPr/>
          <a:lstStyle>
            <a:lvl1pPr eaLnBrk="1" hangingPunct="1">
              <a:defRPr>
                <a:solidFill>
                  <a:schemeClr val="bg1"/>
                </a:solidFill>
                <a:latin typeface="Arial" panose="020B0604020202020204" pitchFamily="34" charset="0"/>
                <a:ea typeface="ＭＳ Ｐゴシック" panose="020B0600070205080204" pitchFamily="34" charset="-128"/>
              </a:defRPr>
            </a:lvl1pPr>
          </a:lstStyle>
          <a:p>
            <a:pPr>
              <a:defRPr/>
            </a:pPr>
            <a:endParaRPr lang="en-US"/>
          </a:p>
        </p:txBody>
      </p:sp>
      <p:sp>
        <p:nvSpPr>
          <p:cNvPr id="6" name="Slide Number Placeholder 3"/>
          <p:cNvSpPr>
            <a:spLocks noGrp="1"/>
          </p:cNvSpPr>
          <p:nvPr>
            <p:ph type="sldNum" sz="quarter" idx="16"/>
          </p:nvPr>
        </p:nvSpPr>
        <p:spPr>
          <a:xfrm>
            <a:off x="8564563" y="6400800"/>
            <a:ext cx="3363912" cy="365125"/>
          </a:xfrm>
          <a:prstGeom prst="rect">
            <a:avLst/>
          </a:prstGeom>
        </p:spPr>
        <p:txBody>
          <a:bodyPr/>
          <a:lstStyle>
            <a:lvl1pPr eaLnBrk="1" hangingPunct="1">
              <a:defRPr>
                <a:solidFill>
                  <a:schemeClr val="tx1">
                    <a:lumMod val="65000"/>
                    <a:lumOff val="35000"/>
                  </a:schemeClr>
                </a:solidFill>
                <a:latin typeface="Arial" panose="020B0604020202020204" pitchFamily="34" charset="0"/>
                <a:ea typeface="ＭＳ Ｐゴシック" panose="020B0600070205080204" pitchFamily="34" charset="-128"/>
              </a:defRPr>
            </a:lvl1pPr>
          </a:lstStyle>
          <a:p>
            <a:pPr>
              <a:defRPr/>
            </a:pPr>
            <a:fld id="{08A23B24-99C7-C543-B1C7-AF74E4253F55}" type="slidenum">
              <a:rPr lang="en-US"/>
              <a:pPr>
                <a:defRPr/>
              </a:pPr>
              <a:t>‹#›</a:t>
            </a:fld>
            <a:endParaRPr lang="en-US" dirty="0"/>
          </a:p>
        </p:txBody>
      </p:sp>
    </p:spTree>
    <p:extLst>
      <p:ext uri="{BB962C8B-B14F-4D97-AF65-F5344CB8AC3E}">
        <p14:creationId xmlns:p14="http://schemas.microsoft.com/office/powerpoint/2010/main" val="19914830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Custom Layout">
    <p:spTree>
      <p:nvGrpSpPr>
        <p:cNvPr id="1" name=""/>
        <p:cNvGrpSpPr/>
        <p:nvPr/>
      </p:nvGrpSpPr>
      <p:grpSpPr>
        <a:xfrm>
          <a:off x="0" y="0"/>
          <a:ext cx="0" cy="0"/>
          <a:chOff x="0" y="0"/>
          <a:chExt cx="0" cy="0"/>
        </a:xfrm>
      </p:grpSpPr>
      <p:sp>
        <p:nvSpPr>
          <p:cNvPr id="5" name="Text Placeholder 11"/>
          <p:cNvSpPr>
            <a:spLocks noGrp="1"/>
          </p:cNvSpPr>
          <p:nvPr>
            <p:ph type="body" sz="quarter" idx="14"/>
          </p:nvPr>
        </p:nvSpPr>
        <p:spPr>
          <a:xfrm>
            <a:off x="3162300" y="125415"/>
            <a:ext cx="7831767" cy="308037"/>
          </a:xfrm>
        </p:spPr>
        <p:txBody>
          <a:bodyPr anchor="ctr">
            <a:normAutofit/>
          </a:bodyPr>
          <a:lstStyle>
            <a:lvl1pPr marL="0" indent="0" algn="r">
              <a:buNone/>
              <a:defRPr lang="en-US" sz="1200" b="0" kern="1200" dirty="0" smtClean="0">
                <a:solidFill>
                  <a:schemeClr val="bg1">
                    <a:lumMod val="50000"/>
                  </a:schemeClr>
                </a:solidFill>
                <a:latin typeface="+mn-lt"/>
                <a:ea typeface="+mn-ea"/>
                <a:cs typeface="+mn-cs"/>
              </a:defRPr>
            </a:lvl1pPr>
          </a:lstStyle>
          <a:p>
            <a:pPr lvl="0"/>
            <a:r>
              <a:rPr lang="en-US"/>
              <a:t>Edit Master text styles</a:t>
            </a:r>
          </a:p>
        </p:txBody>
      </p:sp>
      <p:sp>
        <p:nvSpPr>
          <p:cNvPr id="6" name="Title 1"/>
          <p:cNvSpPr>
            <a:spLocks noGrp="1"/>
          </p:cNvSpPr>
          <p:nvPr>
            <p:ph type="title"/>
          </p:nvPr>
        </p:nvSpPr>
        <p:spPr>
          <a:xfrm>
            <a:off x="1025562" y="773519"/>
            <a:ext cx="10135199" cy="936013"/>
          </a:xfrm>
        </p:spPr>
        <p:txBody>
          <a:bodyPr>
            <a:normAutofit/>
          </a:bodyPr>
          <a:lstStyle>
            <a:lvl1pPr algn="ctr">
              <a:defRPr lang="en-US" sz="2700" kern="1200" dirty="0">
                <a:solidFill>
                  <a:schemeClr val="bg2"/>
                </a:solidFill>
                <a:latin typeface="+mn-lt"/>
                <a:ea typeface="+mn-ea"/>
                <a:cs typeface="+mn-cs"/>
              </a:defRPr>
            </a:lvl1pPr>
          </a:lstStyle>
          <a:p>
            <a:r>
              <a:rPr lang="en-US"/>
              <a:t>Click to edit Master title style</a:t>
            </a:r>
            <a:endParaRPr lang="en-US" dirty="0"/>
          </a:p>
        </p:txBody>
      </p:sp>
      <p:sp>
        <p:nvSpPr>
          <p:cNvPr id="4" name="Footer Placeholder 2"/>
          <p:cNvSpPr>
            <a:spLocks noGrp="1"/>
          </p:cNvSpPr>
          <p:nvPr>
            <p:ph type="ftr" sz="quarter" idx="15"/>
          </p:nvPr>
        </p:nvSpPr>
        <p:spPr>
          <a:xfrm>
            <a:off x="274638" y="6400800"/>
            <a:ext cx="7761287"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endParaRPr lang="en-US"/>
          </a:p>
        </p:txBody>
      </p:sp>
      <p:sp>
        <p:nvSpPr>
          <p:cNvPr id="7" name="Slide Number Placeholder 3"/>
          <p:cNvSpPr>
            <a:spLocks noGrp="1"/>
          </p:cNvSpPr>
          <p:nvPr>
            <p:ph type="sldNum" sz="quarter" idx="16"/>
          </p:nvPr>
        </p:nvSpPr>
        <p:spPr>
          <a:xfrm>
            <a:off x="8564563" y="6400800"/>
            <a:ext cx="3363912"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fld id="{52027D69-85BF-3A40-BDA2-0724FA043DD8}" type="slidenum">
              <a:rPr lang="en-US"/>
              <a:pPr>
                <a:defRPr/>
              </a:pPr>
              <a:t>‹#›</a:t>
            </a:fld>
            <a:endParaRPr lang="en-US" dirty="0"/>
          </a:p>
        </p:txBody>
      </p:sp>
    </p:spTree>
    <p:extLst>
      <p:ext uri="{BB962C8B-B14F-4D97-AF65-F5344CB8AC3E}">
        <p14:creationId xmlns:p14="http://schemas.microsoft.com/office/powerpoint/2010/main" val="130609053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5" name="Round Single Corner Rectangle 4"/>
          <p:cNvSpPr/>
          <p:nvPr/>
        </p:nvSpPr>
        <p:spPr>
          <a:xfrm flipV="1">
            <a:off x="0" y="0"/>
            <a:ext cx="3073400" cy="6858000"/>
          </a:xfrm>
          <a:prstGeom prst="round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hangingPunct="1">
              <a:defRPr/>
            </a:pPr>
            <a:endParaRPr lang="en-US" dirty="0">
              <a:solidFill>
                <a:srgbClr val="FFFFFF"/>
              </a:solidFill>
            </a:endParaRPr>
          </a:p>
        </p:txBody>
      </p:sp>
      <p:sp>
        <p:nvSpPr>
          <p:cNvPr id="6" name="Round Single Corner Rectangle 5"/>
          <p:cNvSpPr/>
          <p:nvPr/>
        </p:nvSpPr>
        <p:spPr>
          <a:xfrm flipV="1">
            <a:off x="11164888" y="0"/>
            <a:ext cx="1027112" cy="6858000"/>
          </a:xfrm>
          <a:prstGeom prst="round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hangingPunct="1">
              <a:defRPr/>
            </a:pPr>
            <a:endParaRPr lang="en-US" dirty="0">
              <a:solidFill>
                <a:srgbClr val="FFFFFF"/>
              </a:solidFill>
            </a:endParaRPr>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734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64888" y="0"/>
            <a:ext cx="1027112"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6701" y="773518"/>
            <a:ext cx="2571751" cy="5582833"/>
          </a:xfrm>
        </p:spPr>
        <p:txBody>
          <a:bodyPr>
            <a:normAutofit/>
          </a:bodyPr>
          <a:lstStyle>
            <a:lvl1pPr>
              <a:defRPr sz="30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2"/>
          </p:nvPr>
        </p:nvSpPr>
        <p:spPr>
          <a:xfrm>
            <a:off x="3370521" y="762000"/>
            <a:ext cx="7623544" cy="5562600"/>
          </a:xfrm>
        </p:spPr>
        <p:txBody>
          <a:bodyPr anchor="ctr">
            <a:normAutofit/>
          </a:bodyPr>
          <a:lstStyle>
            <a:lvl1pPr marL="214313" indent="-214313">
              <a:buClr>
                <a:schemeClr val="bg2"/>
              </a:buClr>
              <a:buSzPct val="85000"/>
              <a:buFont typeface="+mj-lt"/>
              <a:buAutoNum type="arabicPeriod"/>
              <a:defRPr sz="2400"/>
            </a:lvl1pPr>
            <a:lvl2pPr marL="596504" indent="-220266">
              <a:buClr>
                <a:schemeClr val="bg2"/>
              </a:buClr>
              <a:buSzPct val="85000"/>
              <a:buFont typeface="+mj-lt"/>
              <a:buAutoNum type="alphaLcPeriod"/>
              <a:defRPr sz="2100"/>
            </a:lvl2pPr>
            <a:lvl3pPr marL="1062990" indent="-342900">
              <a:buFont typeface="+mj-lt"/>
              <a:buAutoNum type="arabicPeriod"/>
              <a:defRPr/>
            </a:lvl3pPr>
            <a:lvl4pPr marL="1405890" indent="-342900">
              <a:buFont typeface="+mj-lt"/>
              <a:buAutoNum type="arabicPeriod"/>
              <a:defRPr/>
            </a:lvl4pPr>
            <a:lvl5pPr marL="1748790" indent="-342900">
              <a:buFont typeface="+mj-lt"/>
              <a:buAutoNum type="arabicPeriod"/>
              <a:defRPr/>
            </a:lvl5pPr>
          </a:lstStyle>
          <a:p>
            <a:pPr lvl="0"/>
            <a:r>
              <a:rPr lang="en-US"/>
              <a:t>Edit Master text styles</a:t>
            </a:r>
          </a:p>
          <a:p>
            <a:pPr lvl="1"/>
            <a:r>
              <a:rPr lang="en-US"/>
              <a:t>Second level</a:t>
            </a:r>
          </a:p>
        </p:txBody>
      </p:sp>
      <p:sp>
        <p:nvSpPr>
          <p:cNvPr id="12" name="Text Placeholder 11"/>
          <p:cNvSpPr>
            <a:spLocks noGrp="1"/>
          </p:cNvSpPr>
          <p:nvPr>
            <p:ph type="body" sz="quarter" idx="13"/>
          </p:nvPr>
        </p:nvSpPr>
        <p:spPr>
          <a:xfrm>
            <a:off x="3162300" y="125415"/>
            <a:ext cx="7831767" cy="308037"/>
          </a:xfrm>
        </p:spPr>
        <p:txBody>
          <a:bodyPr anchor="ctr">
            <a:normAutofit/>
          </a:bodyPr>
          <a:lstStyle>
            <a:lvl1pPr marL="0" indent="0" algn="r">
              <a:buNone/>
              <a:defRPr lang="en-US" sz="1200" b="0" kern="1200" dirty="0" smtClean="0">
                <a:solidFill>
                  <a:schemeClr val="bg1">
                    <a:lumMod val="50000"/>
                  </a:schemeClr>
                </a:solidFill>
                <a:latin typeface="+mn-lt"/>
                <a:ea typeface="+mn-ea"/>
                <a:cs typeface="+mn-cs"/>
              </a:defRPr>
            </a:lvl1pPr>
          </a:lstStyle>
          <a:p>
            <a:pPr lvl="0"/>
            <a:r>
              <a:rPr lang="en-US"/>
              <a:t>Edit Master text styles</a:t>
            </a:r>
          </a:p>
        </p:txBody>
      </p:sp>
      <p:sp>
        <p:nvSpPr>
          <p:cNvPr id="9" name="Footer Placeholder 2"/>
          <p:cNvSpPr>
            <a:spLocks noGrp="1"/>
          </p:cNvSpPr>
          <p:nvPr>
            <p:ph type="ftr" sz="quarter" idx="14"/>
          </p:nvPr>
        </p:nvSpPr>
        <p:spPr>
          <a:xfrm>
            <a:off x="3162300" y="6400800"/>
            <a:ext cx="4873625"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endParaRPr lang="en-US"/>
          </a:p>
        </p:txBody>
      </p:sp>
      <p:sp>
        <p:nvSpPr>
          <p:cNvPr id="11" name="Slide Number Placeholder 3"/>
          <p:cNvSpPr>
            <a:spLocks noGrp="1"/>
          </p:cNvSpPr>
          <p:nvPr>
            <p:ph type="sldNum" sz="quarter" idx="15"/>
          </p:nvPr>
        </p:nvSpPr>
        <p:spPr>
          <a:xfrm>
            <a:off x="8564563" y="6400800"/>
            <a:ext cx="3363912" cy="365125"/>
          </a:xfrm>
          <a:prstGeom prst="rect">
            <a:avLst/>
          </a:prstGeom>
        </p:spPr>
        <p:txBody>
          <a:bodyPr/>
          <a:lstStyle>
            <a:lvl1pPr eaLnBrk="1" hangingPunct="1">
              <a:defRPr>
                <a:solidFill>
                  <a:schemeClr val="tx1">
                    <a:lumMod val="65000"/>
                    <a:lumOff val="35000"/>
                  </a:schemeClr>
                </a:solidFill>
                <a:latin typeface="Arial" panose="020B0604020202020204" pitchFamily="34" charset="0"/>
                <a:ea typeface="ＭＳ Ｐゴシック" panose="020B0600070205080204" pitchFamily="34" charset="-128"/>
              </a:defRPr>
            </a:lvl1pPr>
          </a:lstStyle>
          <a:p>
            <a:pPr>
              <a:defRPr/>
            </a:pPr>
            <a:fld id="{B6BDA458-4E95-2D48-BEE0-52F116630A17}" type="slidenum">
              <a:rPr lang="en-US"/>
              <a:pPr>
                <a:defRPr/>
              </a:pPr>
              <a:t>‹#›</a:t>
            </a:fld>
            <a:endParaRPr lang="en-US" dirty="0"/>
          </a:p>
        </p:txBody>
      </p:sp>
    </p:spTree>
    <p:extLst>
      <p:ext uri="{BB962C8B-B14F-4D97-AF65-F5344CB8AC3E}">
        <p14:creationId xmlns:p14="http://schemas.microsoft.com/office/powerpoint/2010/main" val="2033181723"/>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Rectangle 4"/>
          <p:cNvSpPr/>
          <p:nvPr/>
        </p:nvSpPr>
        <p:spPr>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hangingPunct="1">
              <a:defRPr/>
            </a:pPr>
            <a:endParaRPr lang="en-US" dirty="0">
              <a:solidFill>
                <a:srgbClr val="FFFFFF"/>
              </a:solidFill>
            </a:endParaRPr>
          </a:p>
        </p:txBody>
      </p:sp>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1"/>
          <p:cNvSpPr>
            <a:spLocks noGrp="1"/>
          </p:cNvSpPr>
          <p:nvPr>
            <p:ph type="body" sz="quarter" idx="14"/>
          </p:nvPr>
        </p:nvSpPr>
        <p:spPr>
          <a:xfrm>
            <a:off x="3162300" y="125415"/>
            <a:ext cx="7831767" cy="308037"/>
          </a:xfrm>
        </p:spPr>
        <p:txBody>
          <a:bodyPr anchor="ctr">
            <a:normAutofit/>
          </a:bodyPr>
          <a:lstStyle>
            <a:lvl1pPr marL="0" indent="0" algn="r">
              <a:buNone/>
              <a:defRPr lang="en-US" sz="1200" b="0" kern="1200" dirty="0" smtClean="0">
                <a:solidFill>
                  <a:schemeClr val="bg1"/>
                </a:solidFill>
                <a:latin typeface="+mn-lt"/>
                <a:ea typeface="+mn-ea"/>
                <a:cs typeface="+mn-cs"/>
              </a:defRPr>
            </a:lvl1pPr>
          </a:lstStyle>
          <a:p>
            <a:pPr lvl="0"/>
            <a:r>
              <a:rPr lang="en-US"/>
              <a:t>Edit Master text styles</a:t>
            </a:r>
          </a:p>
        </p:txBody>
      </p:sp>
      <p:sp>
        <p:nvSpPr>
          <p:cNvPr id="10" name="Text Placeholder 9"/>
          <p:cNvSpPr>
            <a:spLocks noGrp="1"/>
          </p:cNvSpPr>
          <p:nvPr>
            <p:ph type="body" sz="quarter" idx="15"/>
          </p:nvPr>
        </p:nvSpPr>
        <p:spPr>
          <a:xfrm>
            <a:off x="266702" y="3608388"/>
            <a:ext cx="11661775" cy="279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6"/>
          </p:nvPr>
        </p:nvSpPr>
        <p:spPr>
          <a:xfrm>
            <a:off x="266702" y="762000"/>
            <a:ext cx="11661775" cy="2476500"/>
          </a:xfrm>
        </p:spPr>
        <p:txBody>
          <a:bodyPr>
            <a:normAutofit/>
          </a:bodyPr>
          <a:lstStyle>
            <a:lvl1pPr marL="0" indent="0">
              <a:buNone/>
              <a:defRPr sz="33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8" name="Footer Placeholder 2"/>
          <p:cNvSpPr>
            <a:spLocks noGrp="1"/>
          </p:cNvSpPr>
          <p:nvPr>
            <p:ph type="ftr" sz="quarter" idx="17"/>
          </p:nvPr>
        </p:nvSpPr>
        <p:spPr>
          <a:xfrm>
            <a:off x="274638" y="6400800"/>
            <a:ext cx="7761287" cy="365125"/>
          </a:xfrm>
          <a:prstGeom prst="rect">
            <a:avLst/>
          </a:prstGeom>
        </p:spPr>
        <p:txBody>
          <a:bodyPr/>
          <a:lstStyle>
            <a:lvl1pPr eaLnBrk="1" hangingPunct="1">
              <a:defRPr>
                <a:solidFill>
                  <a:schemeClr val="bg1">
                    <a:lumMod val="50000"/>
                  </a:schemeClr>
                </a:solidFill>
                <a:latin typeface="Arial" panose="020B0604020202020204" pitchFamily="34" charset="0"/>
                <a:ea typeface="ＭＳ Ｐゴシック" panose="020B0600070205080204" pitchFamily="34" charset="-128"/>
              </a:defRPr>
            </a:lvl1pPr>
          </a:lstStyle>
          <a:p>
            <a:pPr>
              <a:defRPr/>
            </a:pPr>
            <a:endParaRPr lang="en-US"/>
          </a:p>
        </p:txBody>
      </p:sp>
      <p:sp>
        <p:nvSpPr>
          <p:cNvPr id="9" name="Slide Number Placeholder 3"/>
          <p:cNvSpPr>
            <a:spLocks noGrp="1"/>
          </p:cNvSpPr>
          <p:nvPr>
            <p:ph type="sldNum" sz="quarter" idx="18"/>
          </p:nvPr>
        </p:nvSpPr>
        <p:spPr>
          <a:xfrm>
            <a:off x="8564563" y="6400800"/>
            <a:ext cx="3363912"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fld id="{8FC375E7-F089-CF43-84C9-4099BA1678E6}" type="slidenum">
              <a:rPr lang="en-US"/>
              <a:pPr>
                <a:defRPr/>
              </a:pPr>
              <a:t>‹#›</a:t>
            </a:fld>
            <a:endParaRPr lang="en-US" dirty="0"/>
          </a:p>
        </p:txBody>
      </p:sp>
    </p:spTree>
    <p:extLst>
      <p:ext uri="{BB962C8B-B14F-4D97-AF65-F5344CB8AC3E}">
        <p14:creationId xmlns:p14="http://schemas.microsoft.com/office/powerpoint/2010/main" val="92542739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4" name="Round Single Corner Rectangle 3"/>
          <p:cNvSpPr/>
          <p:nvPr/>
        </p:nvSpPr>
        <p:spPr>
          <a:xfrm flipV="1">
            <a:off x="0" y="0"/>
            <a:ext cx="3073400" cy="6858000"/>
          </a:xfrm>
          <a:prstGeom prst="round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hangingPunct="1">
              <a:defRPr/>
            </a:pPr>
            <a:endParaRPr lang="en-US" dirty="0">
              <a:solidFill>
                <a:srgbClr val="FFFFFF"/>
              </a:solidFill>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734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6700" y="773518"/>
            <a:ext cx="2556013" cy="5582833"/>
          </a:xfrm>
        </p:spPr>
        <p:txBody>
          <a:bodyPr>
            <a:normAutofit/>
          </a:bodyPr>
          <a:lstStyle>
            <a:lvl1pPr>
              <a:defRPr sz="3000">
                <a:solidFill>
                  <a:schemeClr val="bg1"/>
                </a:solidFill>
              </a:defRPr>
            </a:lvl1pPr>
          </a:lstStyle>
          <a:p>
            <a:r>
              <a:rPr lang="en-US"/>
              <a:t>Click to edit Master title style</a:t>
            </a:r>
            <a:endParaRPr lang="en-US" dirty="0"/>
          </a:p>
        </p:txBody>
      </p:sp>
      <p:sp>
        <p:nvSpPr>
          <p:cNvPr id="7" name="Text Placeholder 11"/>
          <p:cNvSpPr>
            <a:spLocks noGrp="1"/>
          </p:cNvSpPr>
          <p:nvPr>
            <p:ph type="body" sz="quarter" idx="14"/>
          </p:nvPr>
        </p:nvSpPr>
        <p:spPr>
          <a:xfrm>
            <a:off x="3162300" y="125415"/>
            <a:ext cx="7831767" cy="308037"/>
          </a:xfrm>
        </p:spPr>
        <p:txBody>
          <a:bodyPr anchor="ctr">
            <a:normAutofit/>
          </a:bodyPr>
          <a:lstStyle>
            <a:lvl1pPr marL="0" indent="0" algn="r">
              <a:buNone/>
              <a:defRPr lang="en-US" sz="1200" b="0" kern="1200" dirty="0" smtClean="0">
                <a:solidFill>
                  <a:schemeClr val="bg1">
                    <a:lumMod val="50000"/>
                  </a:schemeClr>
                </a:solidFill>
                <a:latin typeface="+mn-lt"/>
                <a:ea typeface="+mn-ea"/>
                <a:cs typeface="+mn-cs"/>
              </a:defRPr>
            </a:lvl1pPr>
          </a:lstStyle>
          <a:p>
            <a:pPr lvl="0"/>
            <a:r>
              <a:rPr lang="en-US"/>
              <a:t>Edit Master text styles</a:t>
            </a:r>
          </a:p>
        </p:txBody>
      </p:sp>
      <p:sp>
        <p:nvSpPr>
          <p:cNvPr id="6" name="Footer Placeholder 2"/>
          <p:cNvSpPr>
            <a:spLocks noGrp="1"/>
          </p:cNvSpPr>
          <p:nvPr>
            <p:ph type="ftr" sz="quarter" idx="15"/>
          </p:nvPr>
        </p:nvSpPr>
        <p:spPr>
          <a:xfrm>
            <a:off x="3221038" y="6400800"/>
            <a:ext cx="7016750"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endParaRPr lang="en-US"/>
          </a:p>
        </p:txBody>
      </p:sp>
      <p:sp>
        <p:nvSpPr>
          <p:cNvPr id="8" name="Slide Number Placeholder 3"/>
          <p:cNvSpPr>
            <a:spLocks noGrp="1"/>
          </p:cNvSpPr>
          <p:nvPr>
            <p:ph type="sldNum" sz="quarter" idx="16"/>
          </p:nvPr>
        </p:nvSpPr>
        <p:spPr>
          <a:xfrm>
            <a:off x="10237788" y="6400800"/>
            <a:ext cx="1690687"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fld id="{AF0D1DDB-D774-3944-B36C-B19B7A14ED4C}" type="slidenum">
              <a:rPr lang="en-US"/>
              <a:pPr>
                <a:defRPr/>
              </a:pPr>
              <a:t>‹#›</a:t>
            </a:fld>
            <a:endParaRPr lang="en-US" dirty="0"/>
          </a:p>
        </p:txBody>
      </p:sp>
    </p:spTree>
    <p:extLst>
      <p:ext uri="{BB962C8B-B14F-4D97-AF65-F5344CB8AC3E}">
        <p14:creationId xmlns:p14="http://schemas.microsoft.com/office/powerpoint/2010/main" val="158168980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4" name="Round Single Corner Rectangle 3"/>
          <p:cNvSpPr/>
          <p:nvPr/>
        </p:nvSpPr>
        <p:spPr>
          <a:xfrm flipV="1">
            <a:off x="9118600" y="0"/>
            <a:ext cx="3073400" cy="6858000"/>
          </a:xfrm>
          <a:prstGeom prst="round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342900" eaLnBrk="1" hangingPunct="1">
              <a:defRPr/>
            </a:pPr>
            <a:endParaRPr lang="en-US" dirty="0">
              <a:solidFill>
                <a:srgbClr val="FFFFFF"/>
              </a:solidFill>
            </a:endParaRPr>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600" y="0"/>
            <a:ext cx="30734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336786" y="762002"/>
            <a:ext cx="2556013" cy="5582833"/>
          </a:xfrm>
        </p:spPr>
        <p:txBody>
          <a:bodyPr>
            <a:normAutofit/>
          </a:bodyPr>
          <a:lstStyle>
            <a:lvl1pPr>
              <a:defRPr sz="3000">
                <a:solidFill>
                  <a:schemeClr val="bg1"/>
                </a:solidFill>
              </a:defRPr>
            </a:lvl1pPr>
          </a:lstStyle>
          <a:p>
            <a:r>
              <a:rPr lang="en-US"/>
              <a:t>Click to edit Master title style</a:t>
            </a:r>
            <a:endParaRPr lang="en-US" dirty="0"/>
          </a:p>
        </p:txBody>
      </p:sp>
      <p:sp>
        <p:nvSpPr>
          <p:cNvPr id="8" name="Text Placeholder 11"/>
          <p:cNvSpPr>
            <a:spLocks noGrp="1"/>
          </p:cNvSpPr>
          <p:nvPr>
            <p:ph type="body" sz="quarter" idx="14"/>
          </p:nvPr>
        </p:nvSpPr>
        <p:spPr>
          <a:xfrm>
            <a:off x="4218271" y="125415"/>
            <a:ext cx="4821867" cy="308037"/>
          </a:xfrm>
        </p:spPr>
        <p:txBody>
          <a:bodyPr anchor="ctr">
            <a:normAutofit/>
          </a:bodyPr>
          <a:lstStyle>
            <a:lvl1pPr marL="0" indent="0" algn="r">
              <a:buNone/>
              <a:defRPr lang="en-US" sz="1200" b="0" kern="1200" dirty="0" smtClean="0">
                <a:solidFill>
                  <a:schemeClr val="bg1">
                    <a:lumMod val="50000"/>
                  </a:schemeClr>
                </a:solidFill>
                <a:latin typeface="+mn-lt"/>
                <a:ea typeface="+mn-ea"/>
                <a:cs typeface="+mn-cs"/>
              </a:defRPr>
            </a:lvl1pPr>
          </a:lstStyle>
          <a:p>
            <a:pPr lvl="0"/>
            <a:r>
              <a:rPr lang="en-US"/>
              <a:t>Edit Master text styles</a:t>
            </a:r>
          </a:p>
        </p:txBody>
      </p:sp>
      <p:sp>
        <p:nvSpPr>
          <p:cNvPr id="6" name="Footer Placeholder 2"/>
          <p:cNvSpPr>
            <a:spLocks noGrp="1"/>
          </p:cNvSpPr>
          <p:nvPr>
            <p:ph type="ftr" sz="quarter" idx="15"/>
          </p:nvPr>
        </p:nvSpPr>
        <p:spPr>
          <a:xfrm>
            <a:off x="1997075" y="6400800"/>
            <a:ext cx="7018338"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endParaRPr lang="en-US"/>
          </a:p>
        </p:txBody>
      </p:sp>
      <p:sp>
        <p:nvSpPr>
          <p:cNvPr id="7" name="Slide Number Placeholder 3"/>
          <p:cNvSpPr>
            <a:spLocks noGrp="1"/>
          </p:cNvSpPr>
          <p:nvPr>
            <p:ph type="sldNum" sz="quarter" idx="16"/>
          </p:nvPr>
        </p:nvSpPr>
        <p:spPr>
          <a:xfrm>
            <a:off x="10237788" y="6400800"/>
            <a:ext cx="1690687" cy="365125"/>
          </a:xfrm>
          <a:prstGeom prst="rect">
            <a:avLst/>
          </a:prstGeom>
        </p:spPr>
        <p:txBody>
          <a:bodyPr/>
          <a:lstStyle>
            <a:lvl1pPr eaLnBrk="1" hangingPunct="1">
              <a:defRPr>
                <a:latin typeface="Arial" panose="020B0604020202020204" pitchFamily="34" charset="0"/>
                <a:ea typeface="ＭＳ Ｐゴシック" panose="020B0600070205080204" pitchFamily="34" charset="-128"/>
              </a:defRPr>
            </a:lvl1pPr>
          </a:lstStyle>
          <a:p>
            <a:pPr>
              <a:defRPr/>
            </a:pPr>
            <a:fld id="{5FCD21B2-818B-C54C-A765-05ECE27CB97B}" type="slidenum">
              <a:rPr lang="en-US"/>
              <a:pPr>
                <a:defRPr/>
              </a:pPr>
              <a:t>‹#›</a:t>
            </a:fld>
            <a:endParaRPr lang="en-US" dirty="0"/>
          </a:p>
        </p:txBody>
      </p:sp>
    </p:spTree>
    <p:extLst>
      <p:ext uri="{BB962C8B-B14F-4D97-AF65-F5344CB8AC3E}">
        <p14:creationId xmlns:p14="http://schemas.microsoft.com/office/powerpoint/2010/main" val="190797006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27697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1" y="1873250"/>
            <a:ext cx="559223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51034" y="1873250"/>
            <a:ext cx="5594351"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407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723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280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78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7558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89352537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cover-b.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7650" name="Rectangle 2"/>
          <p:cNvSpPr>
            <a:spLocks noGrp="1" noChangeArrowheads="1"/>
          </p:cNvSpPr>
          <p:nvPr>
            <p:ph type="title"/>
          </p:nvPr>
        </p:nvSpPr>
        <p:spPr bwMode="auto">
          <a:xfrm>
            <a:off x="354013" y="593725"/>
            <a:ext cx="11393487"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title style</a:t>
            </a:r>
          </a:p>
        </p:txBody>
      </p:sp>
      <p:sp>
        <p:nvSpPr>
          <p:cNvPr id="27651" name="Rectangle 3"/>
          <p:cNvSpPr>
            <a:spLocks noGrp="1" noChangeArrowheads="1"/>
          </p:cNvSpPr>
          <p:nvPr>
            <p:ph type="body" idx="1"/>
          </p:nvPr>
        </p:nvSpPr>
        <p:spPr bwMode="auto">
          <a:xfrm>
            <a:off x="355600" y="1873250"/>
            <a:ext cx="1139031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6"/>
          <p:cNvSpPr>
            <a:spLocks noChangeArrowheads="1"/>
          </p:cNvSpPr>
          <p:nvPr/>
        </p:nvSpPr>
        <p:spPr bwMode="black">
          <a:xfrm>
            <a:off x="7912100" y="6481763"/>
            <a:ext cx="40719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defRPr/>
            </a:pPr>
            <a:r>
              <a:rPr lang="en-US" altLang="en-US" sz="900" dirty="0"/>
              <a:t>© 2016 IBM Corporation</a:t>
            </a:r>
          </a:p>
        </p:txBody>
      </p:sp>
      <p:sp>
        <p:nvSpPr>
          <p:cNvPr id="27654" name="Rectangle 6"/>
          <p:cNvSpPr>
            <a:spLocks noChangeArrowheads="1"/>
          </p:cNvSpPr>
          <p:nvPr/>
        </p:nvSpPr>
        <p:spPr bwMode="auto">
          <a:xfrm>
            <a:off x="254000" y="6456363"/>
            <a:ext cx="7366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defRPr/>
            </a:pPr>
            <a:fld id="{5EA20D6C-D5D5-5C49-82F1-EBE419A34695}" type="slidenum">
              <a:rPr lang="en-US" altLang="en-US" sz="1000" smtClean="0"/>
              <a:pPr eaLnBrk="1" hangingPunct="1">
                <a:defRPr/>
              </a:pPr>
              <a:t>‹#›</a:t>
            </a:fld>
            <a:endParaRPr lang="en-US" altLang="en-US" sz="1000" smtClean="0"/>
          </a:p>
        </p:txBody>
      </p:sp>
    </p:spTree>
  </p:cSld>
  <p:clrMap bg1="lt1" tx1="dk1" bg2="lt2" tx2="dk2" accent1="accent1" accent2="accent2" accent3="accent3" accent4="accent4" accent5="accent5" accent6="accent6" hlink="hlink" folHlink="folHlink"/>
  <p:sldLayoutIdLst>
    <p:sldLayoutId id="2147484943"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 id="2147484939" r:id="rId14"/>
    <p:sldLayoutId id="2147484940" r:id="rId15"/>
    <p:sldLayoutId id="2147484944" r:id="rId16"/>
    <p:sldLayoutId id="2147484941" r:id="rId17"/>
    <p:sldLayoutId id="2147484942" r:id="rId18"/>
    <p:sldLayoutId id="2147484945" r:id="rId19"/>
    <p:sldLayoutId id="2147484946" r:id="rId20"/>
    <p:sldLayoutId id="2147484947" r:id="rId21"/>
    <p:sldLayoutId id="2147484948" r:id="rId22"/>
    <p:sldLayoutId id="2147484949" r:id="rId23"/>
    <p:sldLayoutId id="2147484950" r:id="rId24"/>
    <p:sldLayoutId id="2147484951" r:id="rId25"/>
    <p:sldLayoutId id="2147484952" r:id="rId26"/>
    <p:sldLayoutId id="2147484953" r:id="rId27"/>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charset="2"/>
        <a:buChar char="§"/>
        <a:defRPr sz="1600">
          <a:solidFill>
            <a:srgbClr val="000000"/>
          </a:solidFill>
          <a:latin typeface="+mn-lt"/>
          <a:ea typeface="MS PGothic" panose="020B0600070205080204" pitchFamily="34" charset="-128"/>
          <a:cs typeface="ＭＳ Ｐゴシック" charset="0"/>
        </a:defRPr>
      </a:lvl1pPr>
      <a:lvl2pPr marL="515938" indent="-225425" algn="l" rtl="0" eaLnBrk="0" fontAlgn="base" hangingPunct="0">
        <a:spcBef>
          <a:spcPct val="20000"/>
        </a:spcBef>
        <a:spcAft>
          <a:spcPct val="0"/>
        </a:spcAft>
        <a:buClr>
          <a:schemeClr val="tx1"/>
        </a:buClr>
        <a:buFont typeface="Symbol"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oleObject" Target="../embeddings/oleObject1.bin"/><Relationship Id="rId6" Type="http://schemas.openxmlformats.org/officeDocument/2006/relationships/image" Target="../media/image27.emf"/><Relationship Id="rId7" Type="http://schemas.openxmlformats.org/officeDocument/2006/relationships/image" Target="../media/image28.png"/><Relationship Id="rId1" Type="http://schemas.openxmlformats.org/officeDocument/2006/relationships/vmlDrawing" Target="../drawings/vmlDrawing1.vml"/><Relationship Id="rId2" Type="http://schemas.openxmlformats.org/officeDocument/2006/relationships/tags" Target="../tags/tag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cs/latest/ml-guide.html#estimators" TargetMode="External"/><Relationship Id="rId4" Type="http://schemas.openxmlformats.org/officeDocument/2006/relationships/hyperlink" Target="https://spark.apache.org/docs/latest/ml-guide.html#pipeline" TargetMode="External"/><Relationship Id="rId5" Type="http://schemas.openxmlformats.org/officeDocument/2006/relationships/hyperlink" Target="https://spark.apache.org/docs/latest/ml-guide.html#parameters" TargetMode="External"/><Relationship Id="rId1" Type="http://schemas.openxmlformats.org/officeDocument/2006/relationships/slideLayout" Target="../slideLayouts/slideLayout2.xml"/><Relationship Id="rId2" Type="http://schemas.openxmlformats.org/officeDocument/2006/relationships/hyperlink" Target="https://spark.apache.org/docs/latest/ml-guide.html#datafram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dustinvanstee/nba-rt-prediction" TargetMode="Externa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hyperlink" Target="http://www.ibm.com/Bluemix" TargetMode="External"/><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oleObject" Target="../embeddings/oleObject2.bin"/><Relationship Id="rId6" Type="http://schemas.openxmlformats.org/officeDocument/2006/relationships/image" Target="../media/image27.emf"/><Relationship Id="rId7" Type="http://schemas.openxmlformats.org/officeDocument/2006/relationships/hyperlink" Target="http://bigdatauniversity.com/" TargetMode="External"/><Relationship Id="rId8" Type="http://schemas.openxmlformats.org/officeDocument/2006/relationships/image" Target="../media/image80.png"/><Relationship Id="rId9" Type="http://schemas.openxmlformats.org/officeDocument/2006/relationships/image" Target="../media/image81.png"/><Relationship Id="rId1" Type="http://schemas.openxmlformats.org/officeDocument/2006/relationships/vmlDrawing" Target="../drawings/vmlDrawing2.vml"/><Relationship Id="rId2"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tascience.ibm.com/" TargetMode="External"/><Relationship Id="rId3"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nba-rt-prediction.mybluemix.net/" TargetMode="Externa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2250" y="741363"/>
            <a:ext cx="2571750" cy="5583237"/>
          </a:xfrm>
        </p:spPr>
        <p:txBody>
          <a:bodyPr>
            <a:normAutofit fontScale="90000"/>
          </a:bodyPr>
          <a:lstStyle/>
          <a:p>
            <a:pPr>
              <a:defRPr/>
            </a:pPr>
            <a:r>
              <a:rPr lang="en-US" dirty="0" smtClean="0"/>
              <a:t>Big Data Developers</a:t>
            </a:r>
            <a:br>
              <a:rPr lang="en-US" dirty="0" smtClean="0"/>
            </a:br>
            <a:r>
              <a:rPr lang="en-US" dirty="0" smtClean="0"/>
              <a:t>Meetup</a:t>
            </a:r>
            <a:br>
              <a:rPr lang="en-US" dirty="0" smtClean="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smtClean="0"/>
              <a:t/>
            </a:r>
            <a:br>
              <a:rPr lang="en-US" dirty="0" smtClean="0"/>
            </a:br>
            <a:r>
              <a:rPr lang="en-US" dirty="0"/>
              <a:t/>
            </a:r>
            <a:br>
              <a:rPr lang="en-US" dirty="0"/>
            </a:br>
            <a:r>
              <a:rPr lang="en-US" dirty="0"/>
              <a:t/>
            </a:r>
            <a:br>
              <a:rPr lang="en-US" dirty="0"/>
            </a:br>
            <a:r>
              <a:rPr lang="en-US" dirty="0"/>
              <a:t/>
            </a:r>
            <a:br>
              <a:rPr lang="en-US" dirty="0"/>
            </a:br>
            <a:r>
              <a:rPr lang="en-US" dirty="0"/>
              <a:t/>
            </a:r>
            <a:br>
              <a:rPr lang="en-US" dirty="0"/>
            </a:br>
            <a:r>
              <a:rPr lang="en-US" sz="1500" dirty="0"/>
              <a:t/>
            </a:r>
            <a:br>
              <a:rPr lang="en-US" sz="1500" dirty="0"/>
            </a:br>
            <a:endParaRPr lang="en-US" sz="1500" dirty="0"/>
          </a:p>
        </p:txBody>
      </p:sp>
      <p:pic>
        <p:nvPicPr>
          <p:cNvPr id="2" name="Picture 1"/>
          <p:cNvPicPr>
            <a:picLocks noChangeAspect="1"/>
          </p:cNvPicPr>
          <p:nvPr/>
        </p:nvPicPr>
        <p:blipFill rotWithShape="1">
          <a:blip r:embed="rId2"/>
          <a:srcRect t="4125" b="7997"/>
          <a:stretch/>
        </p:blipFill>
        <p:spPr>
          <a:xfrm>
            <a:off x="3763571" y="987796"/>
            <a:ext cx="6527800" cy="2651760"/>
          </a:xfrm>
          <a:prstGeom prst="rect">
            <a:avLst/>
          </a:prstGeom>
        </p:spPr>
      </p:pic>
      <p:sp>
        <p:nvSpPr>
          <p:cNvPr id="5" name="Content Placeholder 1"/>
          <p:cNvSpPr txBox="1">
            <a:spLocks/>
          </p:cNvSpPr>
          <p:nvPr/>
        </p:nvSpPr>
        <p:spPr>
          <a:xfrm>
            <a:off x="3763571" y="3639556"/>
            <a:ext cx="7759411" cy="2187793"/>
          </a:xfrm>
          <a:prstGeom prst="rect">
            <a:avLst/>
          </a:prstGeom>
        </p:spPr>
        <p:txBody>
          <a:bodyPr>
            <a:normAutofit/>
          </a:bodyPr>
          <a:lstStyle>
            <a:lvl1pPr marL="176213" indent="-176213" algn="l" rtl="0" eaLnBrk="0" fontAlgn="base" hangingPunct="0">
              <a:spcBef>
                <a:spcPct val="20000"/>
              </a:spcBef>
              <a:spcAft>
                <a:spcPct val="0"/>
              </a:spcAft>
              <a:buClr>
                <a:schemeClr val="tx1"/>
              </a:buClr>
              <a:buFont typeface="Wingdings" charset="2"/>
              <a:buChar char="§"/>
              <a:defRPr sz="1600">
                <a:solidFill>
                  <a:srgbClr val="000000"/>
                </a:solidFill>
                <a:latin typeface="+mn-lt"/>
                <a:ea typeface="MS PGothic" panose="020B0600070205080204" pitchFamily="34" charset="-128"/>
                <a:cs typeface="ＭＳ Ｐゴシック" charset="0"/>
              </a:defRPr>
            </a:lvl1pPr>
            <a:lvl2pPr marL="515938" indent="-225425" algn="l" rtl="0" eaLnBrk="0" fontAlgn="base" hangingPunct="0">
              <a:spcBef>
                <a:spcPct val="20000"/>
              </a:spcBef>
              <a:spcAft>
                <a:spcPct val="0"/>
              </a:spcAft>
              <a:buClr>
                <a:schemeClr val="tx1"/>
              </a:buClr>
              <a:buFont typeface="Symbol"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None/>
            </a:pPr>
            <a:r>
              <a:rPr lang="en-US" kern="0" dirty="0" smtClean="0"/>
              <a:t>Presenter : Dustin </a:t>
            </a:r>
            <a:r>
              <a:rPr lang="en-US" kern="0" dirty="0" err="1" smtClean="0"/>
              <a:t>VanStee</a:t>
            </a:r>
            <a:endParaRPr lang="en-US" kern="0" dirty="0" smtClean="0"/>
          </a:p>
          <a:p>
            <a:pPr marL="0" indent="0">
              <a:buNone/>
            </a:pPr>
            <a:r>
              <a:rPr lang="en-US" kern="0" dirty="0" smtClean="0"/>
              <a:t>IBM Open Source Solution Engineer</a:t>
            </a:r>
          </a:p>
          <a:p>
            <a:pPr marL="0" indent="0">
              <a:buNone/>
            </a:pPr>
            <a:r>
              <a:rPr lang="en-US" kern="0" dirty="0" smtClean="0"/>
              <a:t>Twitter : @</a:t>
            </a:r>
            <a:r>
              <a:rPr lang="en-US" kern="0" dirty="0" err="1" smtClean="0"/>
              <a:t>dustinvanstee</a:t>
            </a:r>
            <a:endParaRPr lang="en-US" kern="0" dirty="0" smtClean="0"/>
          </a:p>
          <a:p>
            <a:pPr marL="0" indent="0">
              <a:buNone/>
            </a:pPr>
            <a:r>
              <a:rPr lang="en-US" kern="0" dirty="0" smtClean="0"/>
              <a:t>LinkedIn : </a:t>
            </a:r>
            <a:r>
              <a:rPr lang="en-US" dirty="0"/>
              <a:t>https://</a:t>
            </a:r>
            <a:r>
              <a:rPr lang="en-US" dirty="0" err="1"/>
              <a:t>www.linkedin.com</a:t>
            </a:r>
            <a:r>
              <a:rPr lang="en-US" dirty="0"/>
              <a:t>/in/</a:t>
            </a:r>
            <a:r>
              <a:rPr lang="en-US" dirty="0" err="1"/>
              <a:t>dustinvanstee</a:t>
            </a:r>
            <a:endParaRPr lang="en-US" kern="0" dirty="0" smtClean="0"/>
          </a:p>
          <a:p>
            <a:pPr lvl="2"/>
            <a:endParaRPr lang="en-US" kern="0" dirty="0" smtClean="0"/>
          </a:p>
          <a:p>
            <a:pPr lvl="1"/>
            <a:endParaRPr lang="en-US" kern="0" dirty="0" smtClean="0"/>
          </a:p>
          <a:p>
            <a:pPr lvl="1"/>
            <a:endParaRPr lang="en-US" kern="0" dirty="0"/>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022" y="593725"/>
            <a:ext cx="8545512" cy="595978"/>
          </a:xfrm>
        </p:spPr>
        <p:txBody>
          <a:bodyPr/>
          <a:lstStyle/>
          <a:p>
            <a:r>
              <a:rPr lang="en-US" dirty="0" smtClean="0"/>
              <a:t>Supervised and Unsupervised Learning</a:t>
            </a:r>
            <a:endParaRPr lang="en-US" dirty="0"/>
          </a:p>
        </p:txBody>
      </p:sp>
      <p:sp>
        <p:nvSpPr>
          <p:cNvPr id="4" name="Rectangle 3"/>
          <p:cNvSpPr/>
          <p:nvPr/>
        </p:nvSpPr>
        <p:spPr>
          <a:xfrm>
            <a:off x="1789113" y="1189703"/>
            <a:ext cx="8275383" cy="2862322"/>
          </a:xfrm>
          <a:prstGeom prst="rect">
            <a:avLst/>
          </a:prstGeom>
        </p:spPr>
        <p:txBody>
          <a:bodyPr wrap="square">
            <a:spAutoFit/>
          </a:bodyPr>
          <a:lstStyle/>
          <a:p>
            <a:r>
              <a:rPr lang="en-US" dirty="0" smtClean="0">
                <a:solidFill>
                  <a:srgbClr val="292929"/>
                </a:solidFill>
              </a:rPr>
              <a:t>Machine learning algorithms breakdown into two categories :</a:t>
            </a:r>
          </a:p>
          <a:p>
            <a:endParaRPr lang="en-US" dirty="0" smtClean="0">
              <a:solidFill>
                <a:srgbClr val="292929"/>
              </a:solidFill>
            </a:endParaRPr>
          </a:p>
          <a:p>
            <a:r>
              <a:rPr lang="en-US" b="1" dirty="0" smtClean="0">
                <a:solidFill>
                  <a:srgbClr val="292929"/>
                </a:solidFill>
              </a:rPr>
              <a:t>Supervised learning </a:t>
            </a:r>
            <a:r>
              <a:rPr lang="en-US" dirty="0" smtClean="0">
                <a:solidFill>
                  <a:srgbClr val="292929"/>
                </a:solidFill>
              </a:rPr>
              <a:t>: These algorithms use ‘labeled’ data where there are multiple inputs(features) used with one target or labeled data value that is to be predicted.  Classification algorithms fall into this category.</a:t>
            </a:r>
          </a:p>
          <a:p>
            <a:endParaRPr lang="en-US" b="1" dirty="0" smtClean="0">
              <a:solidFill>
                <a:srgbClr val="292929"/>
              </a:solidFill>
            </a:endParaRPr>
          </a:p>
          <a:p>
            <a:r>
              <a:rPr lang="en-US" b="1" dirty="0" smtClean="0">
                <a:solidFill>
                  <a:srgbClr val="292929"/>
                </a:solidFill>
              </a:rPr>
              <a:t>Unsupervised learning </a:t>
            </a:r>
            <a:r>
              <a:rPr lang="en-US" dirty="0" smtClean="0">
                <a:solidFill>
                  <a:srgbClr val="292929"/>
                </a:solidFill>
              </a:rPr>
              <a:t>: These algorithms try to find structure in the underlying data without a specific target variable.  Algorithms in this category include clustering and anomaly detection.</a:t>
            </a:r>
          </a:p>
          <a:p>
            <a:endParaRPr lang="en-US" dirty="0">
              <a:solidFill>
                <a:srgbClr val="292929"/>
              </a:solidFill>
            </a:endParaRPr>
          </a:p>
        </p:txBody>
      </p:sp>
      <p:sp>
        <p:nvSpPr>
          <p:cNvPr id="15" name="Rectangle 14"/>
          <p:cNvSpPr/>
          <p:nvPr/>
        </p:nvSpPr>
        <p:spPr>
          <a:xfrm>
            <a:off x="6114412" y="4536734"/>
            <a:ext cx="4331868" cy="2130410"/>
          </a:xfrm>
          <a:prstGeom prst="rect">
            <a:avLst/>
          </a:prstGeom>
          <a:solidFill>
            <a:srgbClr val="2A8AE9"/>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lIns="91440" rIns="91440" rtlCol="0" anchor="ctr"/>
          <a:lstStyle/>
          <a:p>
            <a:pPr algn="ctr"/>
            <a:endParaRPr lang="en-US" sz="1600" dirty="0"/>
          </a:p>
        </p:txBody>
      </p:sp>
      <p:sp>
        <p:nvSpPr>
          <p:cNvPr id="16" name="Rectangle 15"/>
          <p:cNvSpPr>
            <a:spLocks/>
          </p:cNvSpPr>
          <p:nvPr/>
        </p:nvSpPr>
        <p:spPr>
          <a:xfrm>
            <a:off x="6574124" y="4740956"/>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Logistic Regression</a:t>
            </a:r>
          </a:p>
        </p:txBody>
      </p:sp>
      <p:sp>
        <p:nvSpPr>
          <p:cNvPr id="17" name="Rectangle 16"/>
          <p:cNvSpPr>
            <a:spLocks/>
          </p:cNvSpPr>
          <p:nvPr/>
        </p:nvSpPr>
        <p:spPr>
          <a:xfrm>
            <a:off x="8280346" y="4748045"/>
            <a:ext cx="1714938"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Linear</a:t>
            </a:r>
          </a:p>
          <a:p>
            <a:pPr algn="ctr"/>
            <a:r>
              <a:rPr lang="en-US" sz="1600" dirty="0"/>
              <a:t>Regression</a:t>
            </a:r>
          </a:p>
        </p:txBody>
      </p:sp>
      <p:sp>
        <p:nvSpPr>
          <p:cNvPr id="18" name="Rectangle 17"/>
          <p:cNvSpPr>
            <a:spLocks/>
          </p:cNvSpPr>
          <p:nvPr/>
        </p:nvSpPr>
        <p:spPr>
          <a:xfrm>
            <a:off x="8280346" y="5306771"/>
            <a:ext cx="1714938"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a:t>Classification</a:t>
            </a:r>
            <a:endParaRPr lang="en-US" sz="1600" dirty="0"/>
          </a:p>
        </p:txBody>
      </p:sp>
      <p:sp>
        <p:nvSpPr>
          <p:cNvPr id="19" name="Rectangle 18"/>
          <p:cNvSpPr>
            <a:spLocks/>
          </p:cNvSpPr>
          <p:nvPr/>
        </p:nvSpPr>
        <p:spPr>
          <a:xfrm>
            <a:off x="6574124" y="5306771"/>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a:t>SVM</a:t>
            </a:r>
            <a:endParaRPr lang="en-US" sz="1600" dirty="0"/>
          </a:p>
        </p:txBody>
      </p:sp>
      <p:sp>
        <p:nvSpPr>
          <p:cNvPr id="20" name="Rectangle 19"/>
          <p:cNvSpPr>
            <a:spLocks/>
          </p:cNvSpPr>
          <p:nvPr/>
        </p:nvSpPr>
        <p:spPr>
          <a:xfrm>
            <a:off x="8284704" y="5819090"/>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a:t>Neural Networks</a:t>
            </a:r>
            <a:endParaRPr lang="en-US" sz="1600" dirty="0"/>
          </a:p>
        </p:txBody>
      </p:sp>
      <p:sp>
        <p:nvSpPr>
          <p:cNvPr id="21" name="Rectangle 20"/>
          <p:cNvSpPr>
            <a:spLocks/>
          </p:cNvSpPr>
          <p:nvPr/>
        </p:nvSpPr>
        <p:spPr>
          <a:xfrm>
            <a:off x="6574124" y="5833268"/>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Naïve Bayes</a:t>
            </a:r>
          </a:p>
        </p:txBody>
      </p:sp>
      <p:sp>
        <p:nvSpPr>
          <p:cNvPr id="3" name="Rectangle 2"/>
          <p:cNvSpPr/>
          <p:nvPr/>
        </p:nvSpPr>
        <p:spPr>
          <a:xfrm>
            <a:off x="6114412" y="3947282"/>
            <a:ext cx="4471232" cy="646331"/>
          </a:xfrm>
          <a:prstGeom prst="rect">
            <a:avLst/>
          </a:prstGeom>
        </p:spPr>
        <p:txBody>
          <a:bodyPr wrap="square">
            <a:spAutoFit/>
          </a:bodyPr>
          <a:lstStyle/>
          <a:p>
            <a:endParaRPr lang="en-US" b="1" dirty="0">
              <a:solidFill>
                <a:srgbClr val="292929"/>
              </a:solidFill>
            </a:endParaRPr>
          </a:p>
          <a:p>
            <a:r>
              <a:rPr lang="en-US" b="1" dirty="0">
                <a:solidFill>
                  <a:srgbClr val="292929"/>
                </a:solidFill>
              </a:rPr>
              <a:t>S</a:t>
            </a:r>
            <a:r>
              <a:rPr lang="en-US" b="1" dirty="0" smtClean="0">
                <a:solidFill>
                  <a:srgbClr val="292929"/>
                </a:solidFill>
              </a:rPr>
              <a:t>upervised </a:t>
            </a:r>
            <a:r>
              <a:rPr lang="en-US" b="1" dirty="0">
                <a:solidFill>
                  <a:srgbClr val="292929"/>
                </a:solidFill>
              </a:rPr>
              <a:t>learning </a:t>
            </a:r>
            <a:endParaRPr lang="en-US" dirty="0"/>
          </a:p>
        </p:txBody>
      </p:sp>
      <p:sp>
        <p:nvSpPr>
          <p:cNvPr id="22" name="Rectangle 21"/>
          <p:cNvSpPr/>
          <p:nvPr/>
        </p:nvSpPr>
        <p:spPr>
          <a:xfrm>
            <a:off x="1736518" y="4536734"/>
            <a:ext cx="4331868" cy="2130410"/>
          </a:xfrm>
          <a:prstGeom prst="rect">
            <a:avLst/>
          </a:prstGeom>
          <a:solidFill>
            <a:srgbClr val="2A8AE9"/>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lIns="91440" rIns="91440" rtlCol="0" anchor="ctr"/>
          <a:lstStyle/>
          <a:p>
            <a:pPr algn="ctr"/>
            <a:endParaRPr lang="en-US" sz="1600" dirty="0"/>
          </a:p>
        </p:txBody>
      </p:sp>
      <p:sp>
        <p:nvSpPr>
          <p:cNvPr id="23" name="Rectangle 22"/>
          <p:cNvSpPr>
            <a:spLocks/>
          </p:cNvSpPr>
          <p:nvPr/>
        </p:nvSpPr>
        <p:spPr>
          <a:xfrm>
            <a:off x="2196230" y="4740956"/>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Anomaly</a:t>
            </a:r>
          </a:p>
          <a:p>
            <a:pPr algn="ctr"/>
            <a:r>
              <a:rPr lang="en-US" sz="1600" dirty="0"/>
              <a:t>Detection</a:t>
            </a:r>
          </a:p>
        </p:txBody>
      </p:sp>
      <p:sp>
        <p:nvSpPr>
          <p:cNvPr id="24" name="Rectangle 23"/>
          <p:cNvSpPr>
            <a:spLocks/>
          </p:cNvSpPr>
          <p:nvPr/>
        </p:nvSpPr>
        <p:spPr>
          <a:xfrm>
            <a:off x="3902452" y="4748045"/>
            <a:ext cx="1714938"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err="1"/>
              <a:t>Kmeans</a:t>
            </a:r>
            <a:endParaRPr lang="en-US" sz="1600" dirty="0"/>
          </a:p>
        </p:txBody>
      </p:sp>
      <p:sp>
        <p:nvSpPr>
          <p:cNvPr id="25" name="Rectangle 24"/>
          <p:cNvSpPr>
            <a:spLocks/>
          </p:cNvSpPr>
          <p:nvPr/>
        </p:nvSpPr>
        <p:spPr>
          <a:xfrm>
            <a:off x="3898094" y="5310021"/>
            <a:ext cx="1714938"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SVD</a:t>
            </a:r>
          </a:p>
        </p:txBody>
      </p:sp>
      <p:sp>
        <p:nvSpPr>
          <p:cNvPr id="26" name="Rectangle 25"/>
          <p:cNvSpPr>
            <a:spLocks/>
          </p:cNvSpPr>
          <p:nvPr/>
        </p:nvSpPr>
        <p:spPr>
          <a:xfrm>
            <a:off x="2196230" y="5306771"/>
            <a:ext cx="1710580" cy="551637"/>
          </a:xfrm>
          <a:prstGeom prst="rect">
            <a:avLst/>
          </a:prstGeom>
          <a:solidFill>
            <a:srgbClr val="1B5CA4"/>
          </a:solidFill>
          <a:ln>
            <a:noFill/>
          </a:ln>
          <a:effectLst>
            <a:softEdge rad="50800"/>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t>PCA reduction</a:t>
            </a:r>
          </a:p>
        </p:txBody>
      </p:sp>
      <p:sp>
        <p:nvSpPr>
          <p:cNvPr id="29" name="Rectangle 28"/>
          <p:cNvSpPr/>
          <p:nvPr/>
        </p:nvSpPr>
        <p:spPr>
          <a:xfrm>
            <a:off x="1736518" y="3947282"/>
            <a:ext cx="4471232" cy="646331"/>
          </a:xfrm>
          <a:prstGeom prst="rect">
            <a:avLst/>
          </a:prstGeom>
        </p:spPr>
        <p:txBody>
          <a:bodyPr wrap="square">
            <a:spAutoFit/>
          </a:bodyPr>
          <a:lstStyle/>
          <a:p>
            <a:endParaRPr lang="en-US" b="1" dirty="0">
              <a:solidFill>
                <a:srgbClr val="292929"/>
              </a:solidFill>
            </a:endParaRPr>
          </a:p>
          <a:p>
            <a:r>
              <a:rPr lang="en-US" b="1" dirty="0">
                <a:solidFill>
                  <a:srgbClr val="292929"/>
                </a:solidFill>
              </a:rPr>
              <a:t>Unsupervised learning </a:t>
            </a:r>
            <a:endParaRPr lang="en-US" dirty="0"/>
          </a:p>
        </p:txBody>
      </p:sp>
    </p:spTree>
    <p:extLst>
      <p:ext uri="{BB962C8B-B14F-4D97-AF65-F5344CB8AC3E}">
        <p14:creationId xmlns:p14="http://schemas.microsoft.com/office/powerpoint/2010/main" val="2047476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297" r="-5220" b="5264"/>
          <a:stretch/>
        </p:blipFill>
        <p:spPr>
          <a:xfrm>
            <a:off x="7575354" y="1676277"/>
            <a:ext cx="4754880" cy="4114800"/>
          </a:xfrm>
          <a:prstGeom prst="rect">
            <a:avLst/>
          </a:prstGeom>
        </p:spPr>
      </p:pic>
      <p:sp>
        <p:nvSpPr>
          <p:cNvPr id="2" name="Title 1"/>
          <p:cNvSpPr>
            <a:spLocks noGrp="1"/>
          </p:cNvSpPr>
          <p:nvPr>
            <p:ph type="title"/>
          </p:nvPr>
        </p:nvSpPr>
        <p:spPr/>
        <p:txBody>
          <a:bodyPr/>
          <a:lstStyle/>
          <a:p>
            <a:r>
              <a:rPr lang="en-US" dirty="0" smtClean="0"/>
              <a:t>Regression and Classification</a:t>
            </a:r>
            <a:endParaRPr lang="en-US" dirty="0"/>
          </a:p>
        </p:txBody>
      </p:sp>
      <p:sp>
        <p:nvSpPr>
          <p:cNvPr id="3" name="Content Placeholder 2"/>
          <p:cNvSpPr>
            <a:spLocks noGrp="1"/>
          </p:cNvSpPr>
          <p:nvPr>
            <p:ph idx="1"/>
          </p:nvPr>
        </p:nvSpPr>
        <p:spPr>
          <a:xfrm>
            <a:off x="355601" y="1323978"/>
            <a:ext cx="7397481" cy="5051064"/>
          </a:xfrm>
        </p:spPr>
        <p:txBody>
          <a:bodyPr/>
          <a:lstStyle/>
          <a:p>
            <a:r>
              <a:rPr lang="en-US" dirty="0" smtClean="0"/>
              <a:t>Regression algorithms are used to try to predict a relationship between a dependent value and one or more independent values</a:t>
            </a:r>
          </a:p>
          <a:p>
            <a:pPr lvl="1">
              <a:buFont typeface="Arial" charset="0"/>
              <a:buChar char="•"/>
            </a:pPr>
            <a:r>
              <a:rPr lang="en-US" dirty="0" smtClean="0"/>
              <a:t>Typically used to model continuous outcomes </a:t>
            </a:r>
            <a:r>
              <a:rPr lang="en-US" dirty="0" err="1" smtClean="0"/>
              <a:t>eg</a:t>
            </a:r>
            <a:r>
              <a:rPr lang="en-US" dirty="0" smtClean="0"/>
              <a:t>. Housing prices, basketball scores</a:t>
            </a:r>
          </a:p>
          <a:p>
            <a:endParaRPr lang="en-US" dirty="0" smtClean="0"/>
          </a:p>
          <a:p>
            <a:r>
              <a:rPr lang="en-US" dirty="0" smtClean="0"/>
              <a:t>Classification </a:t>
            </a:r>
            <a:r>
              <a:rPr lang="en-US" dirty="0"/>
              <a:t>aims to divide items into categories</a:t>
            </a:r>
          </a:p>
          <a:p>
            <a:pPr lvl="2"/>
            <a:r>
              <a:rPr lang="en-US" dirty="0"/>
              <a:t>The most common classification type is binary classification, where there are two categories</a:t>
            </a:r>
          </a:p>
          <a:p>
            <a:pPr lvl="2"/>
            <a:r>
              <a:rPr lang="en-US" dirty="0"/>
              <a:t>If there are more than two categories, it is called multiclass classification</a:t>
            </a:r>
          </a:p>
          <a:p>
            <a:pPr lvl="2"/>
            <a:endParaRPr lang="en-US" dirty="0"/>
          </a:p>
          <a:p>
            <a:r>
              <a:rPr lang="en-US" dirty="0"/>
              <a:t>Logistic regression is a popular method to predict a binary response</a:t>
            </a:r>
          </a:p>
          <a:p>
            <a:pPr marL="290513" lvl="1" indent="0">
              <a:buNone/>
            </a:pPr>
            <a:r>
              <a:rPr lang="en-US" dirty="0"/>
              <a:t>It is a special case of Generalized Linear models that predict the probability of an outcome</a:t>
            </a:r>
          </a:p>
          <a:p>
            <a:pPr marL="290513" lvl="1" indent="0">
              <a:buNone/>
            </a:pPr>
            <a:r>
              <a:rPr lang="en-US" dirty="0"/>
              <a:t>Binary logistic regression can be generalized into multinomial logistic regression to train and predict multiclass classification problems</a:t>
            </a:r>
          </a:p>
          <a:p>
            <a:pPr lvl="1">
              <a:buFont typeface="Arial" charset="0"/>
              <a:buChar char="•"/>
            </a:pPr>
            <a:r>
              <a:rPr lang="en-US" i="1" dirty="0"/>
              <a:t>The current implementation of logistic regression in spark.ml only supports binary classes. Support for multiclass regression will be added in the future.</a:t>
            </a:r>
          </a:p>
          <a:p>
            <a:pPr marL="0" indent="0">
              <a:buNone/>
            </a:pPr>
            <a:endParaRPr lang="en-US" dirty="0"/>
          </a:p>
        </p:txBody>
      </p:sp>
      <p:sp>
        <p:nvSpPr>
          <p:cNvPr id="5" name="TextBox 4"/>
          <p:cNvSpPr txBox="1"/>
          <p:nvPr/>
        </p:nvSpPr>
        <p:spPr>
          <a:xfrm>
            <a:off x="8497892" y="5791077"/>
            <a:ext cx="3249608" cy="369332"/>
          </a:xfrm>
          <a:prstGeom prst="rect">
            <a:avLst/>
          </a:prstGeom>
          <a:noFill/>
        </p:spPr>
        <p:txBody>
          <a:bodyPr wrap="none" rtlCol="0">
            <a:spAutoFit/>
          </a:bodyPr>
          <a:lstStyle/>
          <a:p>
            <a:r>
              <a:rPr lang="en-US" dirty="0" smtClean="0"/>
              <a:t>Example </a:t>
            </a:r>
            <a:r>
              <a:rPr lang="en-US" smtClean="0"/>
              <a:t>of logistic regression</a:t>
            </a:r>
            <a:endParaRPr lang="en-US"/>
          </a:p>
        </p:txBody>
      </p:sp>
      <p:cxnSp>
        <p:nvCxnSpPr>
          <p:cNvPr id="8" name="Straight Connector 7"/>
          <p:cNvCxnSpPr/>
          <p:nvPr/>
        </p:nvCxnSpPr>
        <p:spPr>
          <a:xfrm>
            <a:off x="9607639" y="1918952"/>
            <a:ext cx="1197736" cy="334850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9615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a:t>Typical Steps in ML Pipeline</a:t>
            </a:r>
          </a:p>
        </p:txBody>
      </p:sp>
      <p:pic>
        <p:nvPicPr>
          <p:cNvPr id="7987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645" y="1340671"/>
            <a:ext cx="11767117" cy="527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9662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7372" name="think-cell Slide" r:id="rId5" imgW="381" imgH="381" progId="TCLayout.ActiveDocument.1">
                  <p:embed/>
                </p:oleObj>
              </mc:Choice>
              <mc:Fallback>
                <p:oleObj name="think-cell Slide" r:id="rId5" imgW="381" imgH="381" progId="TCLayout.ActiveDocument.1">
                  <p:embed/>
                  <p:pic>
                    <p:nvPicPr>
                      <p:cNvPr id="0" name=""/>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10" name="Text Placeholder 2"/>
          <p:cNvSpPr txBox="1">
            <a:spLocks/>
          </p:cNvSpPr>
          <p:nvPr/>
        </p:nvSpPr>
        <p:spPr bwMode="gray">
          <a:xfrm>
            <a:off x="6117230" y="1282589"/>
            <a:ext cx="3763949" cy="492443"/>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3200" dirty="0">
                <a:solidFill>
                  <a:schemeClr val="bg2">
                    <a:lumMod val="60000"/>
                    <a:lumOff val="40000"/>
                  </a:schemeClr>
                </a:solidFill>
                <a:latin typeface="Helvetica" pitchFamily="34" charset="0"/>
              </a:rPr>
              <a:t>What is Spark?</a:t>
            </a:r>
            <a:endParaRPr lang="en-US" sz="3200" b="1" dirty="0">
              <a:solidFill>
                <a:schemeClr val="bg2">
                  <a:lumMod val="60000"/>
                  <a:lumOff val="40000"/>
                </a:schemeClr>
              </a:solidFill>
              <a:latin typeface="Helvetica" pitchFamily="34" charset="0"/>
            </a:endParaRPr>
          </a:p>
        </p:txBody>
      </p:sp>
      <p:sp>
        <p:nvSpPr>
          <p:cNvPr id="11" name="Text Placeholder 2"/>
          <p:cNvSpPr txBox="1">
            <a:spLocks/>
          </p:cNvSpPr>
          <p:nvPr/>
        </p:nvSpPr>
        <p:spPr bwMode="gray">
          <a:xfrm>
            <a:off x="5561261" y="1961376"/>
            <a:ext cx="4959686" cy="2800767"/>
          </a:xfrm>
          <a:prstGeom prst="rect">
            <a:avLst/>
          </a:prstGeom>
          <a:noFill/>
          <a:ln w="9525">
            <a:noFill/>
            <a:miter lim="800000"/>
            <a:headEnd/>
            <a:tailEnd/>
          </a:ln>
        </p:spPr>
        <p:txBody>
          <a:bodyPr vert="horz" wrap="square" lIns="0" tIns="0" rIns="91440" bIns="0" numCol="1" anchor="t"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600" dirty="0">
                <a:solidFill>
                  <a:srgbClr val="4B4B4B"/>
                </a:solidFill>
                <a:latin typeface="Helvetica" pitchFamily="34" charset="0"/>
              </a:rPr>
              <a:t>Spark is an </a:t>
            </a:r>
            <a:r>
              <a:rPr lang="en-US" sz="2600" b="1" dirty="0">
                <a:solidFill>
                  <a:srgbClr val="4B4B4B"/>
                </a:solidFill>
                <a:latin typeface="Helvetica" pitchFamily="34" charset="0"/>
              </a:rPr>
              <a:t>open</a:t>
            </a:r>
            <a:r>
              <a:rPr lang="en-US" sz="2600" dirty="0">
                <a:solidFill>
                  <a:srgbClr val="4B4B4B"/>
                </a:solidFill>
                <a:latin typeface="Helvetica" pitchFamily="34" charset="0"/>
              </a:rPr>
              <a:t> source</a:t>
            </a:r>
          </a:p>
          <a:p>
            <a:pPr algn="ctr">
              <a:defRPr/>
            </a:pPr>
            <a:r>
              <a:rPr lang="en-US" sz="2600" b="1" dirty="0">
                <a:solidFill>
                  <a:srgbClr val="4B4B4B"/>
                </a:solidFill>
                <a:latin typeface="Helvetica" pitchFamily="34" charset="0"/>
              </a:rPr>
              <a:t>in-memory </a:t>
            </a:r>
          </a:p>
          <a:p>
            <a:pPr algn="ctr">
              <a:defRPr/>
            </a:pPr>
            <a:r>
              <a:rPr lang="en-US" sz="2600" b="1" dirty="0">
                <a:solidFill>
                  <a:srgbClr val="4B4B4B"/>
                </a:solidFill>
                <a:latin typeface="Helvetica" pitchFamily="34" charset="0"/>
              </a:rPr>
              <a:t>application</a:t>
            </a:r>
            <a:r>
              <a:rPr lang="en-US" sz="2600" dirty="0">
                <a:solidFill>
                  <a:srgbClr val="4B4B4B"/>
                </a:solidFill>
                <a:latin typeface="Helvetica" pitchFamily="34" charset="0"/>
              </a:rPr>
              <a:t> framework for </a:t>
            </a:r>
          </a:p>
          <a:p>
            <a:pPr algn="ctr">
              <a:defRPr/>
            </a:pPr>
            <a:r>
              <a:rPr lang="en-US" sz="2600" b="1" dirty="0">
                <a:solidFill>
                  <a:srgbClr val="4B4B4B"/>
                </a:solidFill>
                <a:latin typeface="Helvetica" pitchFamily="34" charset="0"/>
              </a:rPr>
              <a:t>distributed</a:t>
            </a:r>
            <a:r>
              <a:rPr lang="en-US" sz="2600" dirty="0">
                <a:solidFill>
                  <a:srgbClr val="4B4B4B"/>
                </a:solidFill>
                <a:latin typeface="Helvetica" pitchFamily="34" charset="0"/>
              </a:rPr>
              <a:t> data processing and</a:t>
            </a:r>
          </a:p>
          <a:p>
            <a:pPr algn="ctr">
              <a:defRPr/>
            </a:pPr>
            <a:r>
              <a:rPr lang="en-US" sz="2600" dirty="0">
                <a:solidFill>
                  <a:srgbClr val="4B4B4B"/>
                </a:solidFill>
                <a:latin typeface="Helvetica" pitchFamily="34" charset="0"/>
              </a:rPr>
              <a:t> </a:t>
            </a:r>
            <a:r>
              <a:rPr lang="en-US" sz="2600" b="1" dirty="0">
                <a:solidFill>
                  <a:srgbClr val="4B4B4B"/>
                </a:solidFill>
                <a:latin typeface="Helvetica" pitchFamily="34" charset="0"/>
              </a:rPr>
              <a:t>iterative</a:t>
            </a:r>
            <a:r>
              <a:rPr lang="en-US" sz="2600" dirty="0">
                <a:solidFill>
                  <a:srgbClr val="4B4B4B"/>
                </a:solidFill>
                <a:latin typeface="Helvetica" pitchFamily="34" charset="0"/>
              </a:rPr>
              <a:t> analysis </a:t>
            </a:r>
          </a:p>
          <a:p>
            <a:pPr algn="ctr">
              <a:defRPr/>
            </a:pPr>
            <a:r>
              <a:rPr lang="en-US" sz="2600" dirty="0">
                <a:solidFill>
                  <a:srgbClr val="4B4B4B"/>
                </a:solidFill>
                <a:latin typeface="Helvetica" pitchFamily="34" charset="0"/>
              </a:rPr>
              <a:t>on </a:t>
            </a:r>
            <a:r>
              <a:rPr lang="en-US" sz="2600" b="1" dirty="0">
                <a:solidFill>
                  <a:srgbClr val="4B4B4B"/>
                </a:solidFill>
                <a:latin typeface="Helvetica" pitchFamily="34" charset="0"/>
              </a:rPr>
              <a:t>massive</a:t>
            </a:r>
            <a:r>
              <a:rPr lang="en-US" sz="2600" dirty="0">
                <a:solidFill>
                  <a:srgbClr val="4B4B4B"/>
                </a:solidFill>
                <a:latin typeface="Helvetica" pitchFamily="34" charset="0"/>
              </a:rPr>
              <a:t> data volumes</a:t>
            </a:r>
          </a:p>
        </p:txBody>
      </p:sp>
      <p:pic>
        <p:nvPicPr>
          <p:cNvPr id="7" name="Picture 6"/>
          <p:cNvPicPr>
            <a:picLocks noChangeAspect="1"/>
          </p:cNvPicPr>
          <p:nvPr/>
        </p:nvPicPr>
        <p:blipFill>
          <a:blip r:embed="rId7"/>
          <a:stretch>
            <a:fillRect/>
          </a:stretch>
        </p:blipFill>
        <p:spPr>
          <a:xfrm>
            <a:off x="2018989" y="2193298"/>
            <a:ext cx="3555644" cy="1851898"/>
          </a:xfrm>
          <a:prstGeom prst="rect">
            <a:avLst/>
          </a:prstGeom>
        </p:spPr>
      </p:pic>
    </p:spTree>
    <p:extLst>
      <p:ext uri="{BB962C8B-B14F-4D97-AF65-F5344CB8AC3E}">
        <p14:creationId xmlns:p14="http://schemas.microsoft.com/office/powerpoint/2010/main" val="1798634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Apache Spark</a:t>
            </a:r>
          </a:p>
        </p:txBody>
      </p:sp>
      <p:pic>
        <p:nvPicPr>
          <p:cNvPr id="1843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1158241"/>
            <a:ext cx="6523038"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3034746" y="4513255"/>
            <a:ext cx="6927180" cy="1653683"/>
          </a:xfrm>
          <a:prstGeom prst="rect">
            <a:avLst/>
          </a:prstGeom>
        </p:spPr>
      </p:pic>
    </p:spTree>
    <p:extLst>
      <p:ext uri="{BB962C8B-B14F-4D97-AF65-F5344CB8AC3E}">
        <p14:creationId xmlns:p14="http://schemas.microsoft.com/office/powerpoint/2010/main" val="1029733604"/>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a:t>Spark Capabilities</a:t>
            </a:r>
            <a:br>
              <a:rPr lang="en-US" altLang="en-US"/>
            </a:br>
            <a:endParaRPr lang="en-US" altLang="en-US"/>
          </a:p>
        </p:txBody>
      </p:sp>
      <p:sp>
        <p:nvSpPr>
          <p:cNvPr id="20483" name="TextBox 13"/>
          <p:cNvSpPr txBox="1">
            <a:spLocks noChangeArrowheads="1"/>
          </p:cNvSpPr>
          <p:nvPr/>
        </p:nvSpPr>
        <p:spPr bwMode="auto">
          <a:xfrm>
            <a:off x="7670800" y="4684713"/>
            <a:ext cx="2078038" cy="46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Log processing</a:t>
            </a:r>
          </a:p>
        </p:txBody>
      </p:sp>
      <p:sp>
        <p:nvSpPr>
          <p:cNvPr id="20484" name="TextBox 15"/>
          <p:cNvSpPr txBox="1">
            <a:spLocks noChangeArrowheads="1"/>
          </p:cNvSpPr>
          <p:nvPr/>
        </p:nvSpPr>
        <p:spPr bwMode="auto">
          <a:xfrm>
            <a:off x="8235951" y="4695825"/>
            <a:ext cx="2570163" cy="46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TBD</a:t>
            </a:r>
          </a:p>
        </p:txBody>
      </p:sp>
      <p:grpSp>
        <p:nvGrpSpPr>
          <p:cNvPr id="20485" name="Group 18"/>
          <p:cNvGrpSpPr>
            <a:grpSpLocks/>
          </p:cNvGrpSpPr>
          <p:nvPr/>
        </p:nvGrpSpPr>
        <p:grpSpPr bwMode="auto">
          <a:xfrm>
            <a:off x="3568700" y="1268414"/>
            <a:ext cx="2921000" cy="5164137"/>
            <a:chOff x="2045153" y="1268470"/>
            <a:chExt cx="2920235" cy="5163642"/>
          </a:xfrm>
        </p:grpSpPr>
        <p:grpSp>
          <p:nvGrpSpPr>
            <p:cNvPr id="20496" name="Group 14"/>
            <p:cNvGrpSpPr>
              <a:grpSpLocks/>
            </p:cNvGrpSpPr>
            <p:nvPr/>
          </p:nvGrpSpPr>
          <p:grpSpPr bwMode="auto">
            <a:xfrm>
              <a:off x="2153075" y="5217791"/>
              <a:ext cx="2797012" cy="1214321"/>
              <a:chOff x="1217248" y="5217791"/>
              <a:chExt cx="2797012" cy="1214321"/>
            </a:xfrm>
          </p:grpSpPr>
          <p:sp>
            <p:nvSpPr>
              <p:cNvPr id="7" name="Text Placeholder 1"/>
              <p:cNvSpPr txBox="1">
                <a:spLocks/>
              </p:cNvSpPr>
              <p:nvPr/>
            </p:nvSpPr>
            <p:spPr bwMode="auto">
              <a:xfrm>
                <a:off x="1217248" y="5217791"/>
                <a:ext cx="2753591" cy="1214321"/>
              </a:xfrm>
              <a:prstGeom prst="rect">
                <a:avLst/>
              </a:prstGeom>
              <a:solidFill>
                <a:srgbClr val="F39128"/>
              </a:solidFill>
              <a:ln>
                <a:noFill/>
              </a:ln>
              <a:effectLst/>
              <a:extLst/>
            </p:spPr>
            <p:style>
              <a:lnRef idx="1">
                <a:schemeClr val="accent1"/>
              </a:lnRef>
              <a:fillRef idx="3">
                <a:schemeClr val="accent1"/>
              </a:fillRef>
              <a:effectRef idx="2">
                <a:schemeClr val="accent1"/>
              </a:effectRef>
              <a:fontRef idx="minor">
                <a:schemeClr val="lt1"/>
              </a:fontRef>
            </p:style>
            <p:txBody>
              <a:bodyPr lIns="108000" tIns="108000" rIns="108000"/>
              <a:lstStyle>
                <a:defPPr>
                  <a:defRPr lang="en-US"/>
                </a:defPPr>
                <a:lvl1pPr>
                  <a:defRPr sz="2200" b="1">
                    <a:solidFill>
                      <a:schemeClr val="bg1"/>
                    </a:solidFill>
                    <a:latin typeface="Helvetica" panose="020B0604020202020204" pitchFamily="34" charset="0"/>
                    <a:cs typeface="Helvetica"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hangingPunct="1">
                  <a:defRPr/>
                </a:pPr>
                <a:r>
                  <a:rPr lang="en-US" sz="1800" dirty="0"/>
                  <a:t>Graph Analytics</a:t>
                </a:r>
              </a:p>
            </p:txBody>
          </p:sp>
          <p:sp>
            <p:nvSpPr>
              <p:cNvPr id="20507" name="TextBox 8"/>
              <p:cNvSpPr txBox="1">
                <a:spLocks noChangeArrowheads="1"/>
              </p:cNvSpPr>
              <p:nvPr/>
            </p:nvSpPr>
            <p:spPr bwMode="auto">
              <a:xfrm>
                <a:off x="1543695" y="5706218"/>
                <a:ext cx="2470565" cy="68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Fast and integrated graph computation</a:t>
                </a:r>
              </a:p>
            </p:txBody>
          </p:sp>
        </p:grpSp>
        <p:grpSp>
          <p:nvGrpSpPr>
            <p:cNvPr id="20497" name="Group 2"/>
            <p:cNvGrpSpPr>
              <a:grpSpLocks/>
            </p:cNvGrpSpPr>
            <p:nvPr/>
          </p:nvGrpSpPr>
          <p:grpSpPr bwMode="auto">
            <a:xfrm>
              <a:off x="2153075" y="1268470"/>
              <a:ext cx="2812313" cy="1214320"/>
              <a:chOff x="1217248" y="1268470"/>
              <a:chExt cx="2812313" cy="1214320"/>
            </a:xfrm>
          </p:grpSpPr>
          <p:sp>
            <p:nvSpPr>
              <p:cNvPr id="4" name="Text Placeholder 1"/>
              <p:cNvSpPr txBox="1">
                <a:spLocks/>
              </p:cNvSpPr>
              <p:nvPr/>
            </p:nvSpPr>
            <p:spPr>
              <a:xfrm>
                <a:off x="1217248" y="1268470"/>
                <a:ext cx="2753591" cy="1214320"/>
              </a:xfrm>
              <a:prstGeom prst="rect">
                <a:avLst/>
              </a:prstGeom>
              <a:solidFill>
                <a:srgbClr val="003F69"/>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a:lstStyle>
                <a:defPPr>
                  <a:defRPr lang="en-US"/>
                </a:defPPr>
                <a:lvl1pPr>
                  <a:defRPr sz="2200" b="1">
                    <a:solidFill>
                      <a:schemeClr val="bg1"/>
                    </a:solidFill>
                    <a:latin typeface="Helvetica" panose="020B0604020202020204" pitchFamily="34" charset="0"/>
                    <a:cs typeface="Helvetica"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hangingPunct="1">
                  <a:defRPr/>
                </a:pPr>
                <a:r>
                  <a:rPr lang="en-US" sz="1800" dirty="0"/>
                  <a:t>Stream Processing		</a:t>
                </a:r>
              </a:p>
            </p:txBody>
          </p:sp>
          <p:sp>
            <p:nvSpPr>
              <p:cNvPr id="20505" name="TextBox 10"/>
              <p:cNvSpPr txBox="1">
                <a:spLocks noChangeArrowheads="1"/>
              </p:cNvSpPr>
              <p:nvPr/>
            </p:nvSpPr>
            <p:spPr bwMode="auto">
              <a:xfrm>
                <a:off x="1359258" y="1791241"/>
                <a:ext cx="2670303" cy="68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Near real-time data processing &amp; analytics</a:t>
                </a:r>
              </a:p>
            </p:txBody>
          </p:sp>
        </p:grpSp>
        <p:grpSp>
          <p:nvGrpSpPr>
            <p:cNvPr id="20498" name="Group 9"/>
            <p:cNvGrpSpPr>
              <a:grpSpLocks/>
            </p:cNvGrpSpPr>
            <p:nvPr/>
          </p:nvGrpSpPr>
          <p:grpSpPr bwMode="auto">
            <a:xfrm>
              <a:off x="2045153" y="2585969"/>
              <a:ext cx="2920235" cy="1229337"/>
              <a:chOff x="1109326" y="2585969"/>
              <a:chExt cx="2920235" cy="1229337"/>
            </a:xfrm>
          </p:grpSpPr>
          <p:sp>
            <p:nvSpPr>
              <p:cNvPr id="5" name="Text Placeholder 2"/>
              <p:cNvSpPr txBox="1">
                <a:spLocks/>
              </p:cNvSpPr>
              <p:nvPr/>
            </p:nvSpPr>
            <p:spPr>
              <a:xfrm>
                <a:off x="1217248" y="2585969"/>
                <a:ext cx="2753592" cy="1211146"/>
              </a:xfrm>
              <a:prstGeom prst="rect">
                <a:avLst/>
              </a:prstGeom>
              <a:solidFill>
                <a:srgbClr val="0E7BAE"/>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a:lstStyle>
                <a:defPPr>
                  <a:defRPr lang="en-US"/>
                </a:defPPr>
                <a:lvl1pPr>
                  <a:defRPr sz="2200" b="1">
                    <a:solidFill>
                      <a:schemeClr val="bg1"/>
                    </a:solidFill>
                    <a:latin typeface="Helvetica" panose="020B0604020202020204" pitchFamily="34" charset="0"/>
                    <a:cs typeface="Helvetica"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hangingPunct="1">
                  <a:defRPr/>
                </a:pPr>
                <a:r>
                  <a:rPr lang="en-US" sz="1800" dirty="0"/>
                  <a:t>Machine Learning	</a:t>
                </a:r>
              </a:p>
            </p:txBody>
          </p:sp>
          <p:sp>
            <p:nvSpPr>
              <p:cNvPr id="20503" name="TextBox 11"/>
              <p:cNvSpPr txBox="1">
                <a:spLocks noChangeArrowheads="1"/>
              </p:cNvSpPr>
              <p:nvPr/>
            </p:nvSpPr>
            <p:spPr bwMode="auto">
              <a:xfrm>
                <a:off x="1109326" y="3128859"/>
                <a:ext cx="2920235" cy="68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Incredibly fast, easy to deploy algorithms</a:t>
                </a:r>
              </a:p>
            </p:txBody>
          </p:sp>
        </p:grpSp>
        <p:grpSp>
          <p:nvGrpSpPr>
            <p:cNvPr id="20499" name="Group 12"/>
            <p:cNvGrpSpPr>
              <a:grpSpLocks/>
            </p:cNvGrpSpPr>
            <p:nvPr/>
          </p:nvGrpSpPr>
          <p:grpSpPr bwMode="auto">
            <a:xfrm>
              <a:off x="2153075" y="3901880"/>
              <a:ext cx="2812313" cy="1227016"/>
              <a:chOff x="1217248" y="3901880"/>
              <a:chExt cx="2812313" cy="1227016"/>
            </a:xfrm>
          </p:grpSpPr>
          <p:sp>
            <p:nvSpPr>
              <p:cNvPr id="6" name="Text Placeholder 3"/>
              <p:cNvSpPr txBox="1">
                <a:spLocks/>
              </p:cNvSpPr>
              <p:nvPr/>
            </p:nvSpPr>
            <p:spPr>
              <a:xfrm>
                <a:off x="1217248" y="3901880"/>
                <a:ext cx="2753591" cy="1212734"/>
              </a:xfrm>
              <a:prstGeom prst="rect">
                <a:avLst/>
              </a:prstGeom>
              <a:solidFill>
                <a:srgbClr val="00B2EF"/>
              </a:solidFill>
              <a:ln>
                <a:noFill/>
              </a:ln>
              <a:effectLst/>
            </p:spPr>
            <p:style>
              <a:lnRef idx="1">
                <a:schemeClr val="accent1"/>
              </a:lnRef>
              <a:fillRef idx="3">
                <a:schemeClr val="accent1"/>
              </a:fillRef>
              <a:effectRef idx="2">
                <a:schemeClr val="accent1"/>
              </a:effectRef>
              <a:fontRef idx="minor">
                <a:schemeClr val="lt1"/>
              </a:fontRef>
            </p:style>
            <p:txBody>
              <a:bodyPr lIns="108000" tIns="108000" rIns="108000"/>
              <a:lstStyle>
                <a:defPPr>
                  <a:defRPr lang="en-US"/>
                </a:defPPr>
                <a:lvl1pPr>
                  <a:defRPr sz="2200" b="1">
                    <a:solidFill>
                      <a:schemeClr val="bg1"/>
                    </a:solidFill>
                    <a:latin typeface="Helvetica" panose="020B0604020202020204" pitchFamily="34" charset="0"/>
                    <a:cs typeface="Helvetica"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hangingPunct="1">
                  <a:defRPr/>
                </a:pPr>
                <a:r>
                  <a:rPr lang="en-US" sz="1800" dirty="0"/>
                  <a:t>Unified Data Access</a:t>
                </a:r>
              </a:p>
            </p:txBody>
          </p:sp>
          <p:sp>
            <p:nvSpPr>
              <p:cNvPr id="20501" name="TextBox 16"/>
              <p:cNvSpPr txBox="1">
                <a:spLocks noChangeArrowheads="1"/>
              </p:cNvSpPr>
              <p:nvPr/>
            </p:nvSpPr>
            <p:spPr bwMode="auto">
              <a:xfrm>
                <a:off x="1217776" y="4442449"/>
                <a:ext cx="2811785" cy="68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0602" tIns="120481" rIns="150602" bIns="120481">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r" eaLnBrk="1" hangingPunct="1">
                  <a:lnSpc>
                    <a:spcPct val="90000"/>
                  </a:lnSpc>
                  <a:spcAft>
                    <a:spcPts val="500"/>
                  </a:spcAft>
                  <a:buClrTx/>
                  <a:buNone/>
                </a:pPr>
                <a:r>
                  <a:rPr lang="en-US" altLang="en-US" sz="1600" b="0">
                    <a:solidFill>
                      <a:schemeClr val="bg1"/>
                    </a:solidFill>
                    <a:latin typeface="Helvetica" panose="020B0604020202020204" pitchFamily="34" charset="0"/>
                  </a:rPr>
                  <a:t>Fast, familiar query language for all data</a:t>
                </a:r>
              </a:p>
            </p:txBody>
          </p:sp>
        </p:grpSp>
      </p:grpSp>
      <p:sp>
        <p:nvSpPr>
          <p:cNvPr id="20486" name="TextBox 17"/>
          <p:cNvSpPr txBox="1">
            <a:spLocks noChangeArrowheads="1"/>
          </p:cNvSpPr>
          <p:nvPr/>
        </p:nvSpPr>
        <p:spPr bwMode="auto">
          <a:xfrm>
            <a:off x="6473825" y="1206500"/>
            <a:ext cx="37353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 typeface="Arial" panose="020B0604020202020204" pitchFamily="34" charset="0"/>
              <a:buChar char="•"/>
            </a:pPr>
            <a:r>
              <a:rPr lang="en-US" altLang="en-US" sz="1400">
                <a:solidFill>
                  <a:srgbClr val="000000"/>
                </a:solidFill>
              </a:rPr>
              <a:t>Micro-batch event processing </a:t>
            </a:r>
            <a:r>
              <a:rPr lang="en-US" altLang="en-US" sz="1400" b="0">
                <a:solidFill>
                  <a:srgbClr val="000000"/>
                </a:solidFill>
              </a:rPr>
              <a:t>for near real-time analytics </a:t>
            </a:r>
          </a:p>
          <a:p>
            <a:pPr eaLnBrk="1" hangingPunct="1">
              <a:buClrTx/>
              <a:buFont typeface="Arial" panose="020B0604020202020204" pitchFamily="34" charset="0"/>
              <a:buChar char="•"/>
            </a:pPr>
            <a:r>
              <a:rPr lang="en-US" altLang="en-US" sz="1400" b="0">
                <a:solidFill>
                  <a:srgbClr val="000000"/>
                </a:solidFill>
                <a:latin typeface="Helvetica" panose="020B0604020202020204" pitchFamily="34" charset="0"/>
              </a:rPr>
              <a:t>Process live streams of data (IoT, Twitter, Kafka)</a:t>
            </a:r>
          </a:p>
          <a:p>
            <a:pPr eaLnBrk="1" hangingPunct="1">
              <a:buClrTx/>
              <a:buFont typeface="Arial" panose="020B0604020202020204" pitchFamily="34" charset="0"/>
              <a:buChar char="•"/>
            </a:pPr>
            <a:r>
              <a:rPr lang="en-US" altLang="en-US" sz="1400" b="0">
                <a:solidFill>
                  <a:srgbClr val="000000"/>
                </a:solidFill>
                <a:latin typeface="Helvetica" panose="020B0604020202020204" pitchFamily="34" charset="0"/>
              </a:rPr>
              <a:t>No multi-threading or parallel processing required</a:t>
            </a:r>
            <a:endParaRPr lang="en-US" altLang="en-US" sz="1400" b="0">
              <a:solidFill>
                <a:srgbClr val="000000"/>
              </a:solidFill>
            </a:endParaRPr>
          </a:p>
        </p:txBody>
      </p:sp>
      <p:sp>
        <p:nvSpPr>
          <p:cNvPr id="20487" name="TextBox 19"/>
          <p:cNvSpPr txBox="1">
            <a:spLocks noChangeArrowheads="1"/>
          </p:cNvSpPr>
          <p:nvPr/>
        </p:nvSpPr>
        <p:spPr bwMode="auto">
          <a:xfrm>
            <a:off x="6451601" y="2724150"/>
            <a:ext cx="35909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 typeface="Arial" panose="020B0604020202020204" pitchFamily="34" charset="0"/>
              <a:buChar char="•"/>
            </a:pPr>
            <a:r>
              <a:rPr lang="en-US" altLang="en-US" sz="1400"/>
              <a:t>Predictive and prescriptive analytics</a:t>
            </a:r>
            <a:r>
              <a:rPr lang="en-US" altLang="en-US" sz="1400" b="0"/>
              <a:t>, and smart application design, from statistical and algorithmic models </a:t>
            </a:r>
          </a:p>
          <a:p>
            <a:pPr eaLnBrk="1" hangingPunct="1">
              <a:buClrTx/>
              <a:buFont typeface="Arial" panose="020B0604020202020204" pitchFamily="34" charset="0"/>
              <a:buChar char="•"/>
            </a:pPr>
            <a:r>
              <a:rPr lang="en-US" altLang="en-US" sz="1400" b="0"/>
              <a:t>Algorithms are pre-built  </a:t>
            </a:r>
          </a:p>
        </p:txBody>
      </p:sp>
      <p:sp>
        <p:nvSpPr>
          <p:cNvPr id="20488" name="TextBox 21"/>
          <p:cNvSpPr txBox="1">
            <a:spLocks noChangeArrowheads="1"/>
          </p:cNvSpPr>
          <p:nvPr/>
        </p:nvSpPr>
        <p:spPr bwMode="auto">
          <a:xfrm>
            <a:off x="6513514" y="4030664"/>
            <a:ext cx="35512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 typeface="Arial" panose="020B0604020202020204" pitchFamily="34" charset="0"/>
              <a:buChar char="•"/>
            </a:pPr>
            <a:r>
              <a:rPr lang="en-US" altLang="en-US" sz="1400"/>
              <a:t>Query your structured data sets </a:t>
            </a:r>
            <a:r>
              <a:rPr lang="en-US" altLang="en-US" sz="1400" b="0"/>
              <a:t>with SQL or other dataframe APIs </a:t>
            </a:r>
          </a:p>
          <a:p>
            <a:pPr eaLnBrk="1" hangingPunct="1">
              <a:buClrTx/>
              <a:buFont typeface="Arial" panose="020B0604020202020204" pitchFamily="34" charset="0"/>
              <a:buChar char="•"/>
            </a:pPr>
            <a:r>
              <a:rPr lang="en-US" altLang="en-US" sz="1400" b="0"/>
              <a:t>Data mining, BI, and insight discovery </a:t>
            </a:r>
          </a:p>
          <a:p>
            <a:pPr eaLnBrk="1" hangingPunct="1">
              <a:buClrTx/>
              <a:buFont typeface="Arial" panose="020B0604020202020204" pitchFamily="34" charset="0"/>
              <a:buChar char="•"/>
            </a:pPr>
            <a:r>
              <a:rPr lang="en-US" altLang="en-US" sz="1400" b="0"/>
              <a:t>Get results faster due to performance</a:t>
            </a:r>
          </a:p>
        </p:txBody>
      </p:sp>
      <p:sp>
        <p:nvSpPr>
          <p:cNvPr id="20489" name="TextBox 22"/>
          <p:cNvSpPr txBox="1">
            <a:spLocks noChangeArrowheads="1"/>
          </p:cNvSpPr>
          <p:nvPr/>
        </p:nvSpPr>
        <p:spPr bwMode="auto">
          <a:xfrm>
            <a:off x="6513513" y="5272088"/>
            <a:ext cx="39036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buClr>
                <a:schemeClr val="tx1"/>
              </a:buClr>
              <a:buFont typeface="Wingdings" panose="05000000000000000000" pitchFamily="2" charset="2"/>
              <a:buChar char="§"/>
              <a:defRPr sz="2000" b="1">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 typeface="Arial" panose="020B0604020202020204" pitchFamily="34" charset="0"/>
              <a:buChar char="•"/>
            </a:pPr>
            <a:r>
              <a:rPr lang="en-US" altLang="en-US" sz="1400"/>
              <a:t>Represent data in a graph</a:t>
            </a:r>
          </a:p>
          <a:p>
            <a:pPr eaLnBrk="1" hangingPunct="1">
              <a:buClrTx/>
              <a:buFont typeface="Arial" panose="020B0604020202020204" pitchFamily="34" charset="0"/>
              <a:buChar char="•"/>
            </a:pPr>
            <a:r>
              <a:rPr lang="en-US" altLang="en-US" sz="1400" b="0"/>
              <a:t>Represent/analyze systems represented by nodes and interconnections between them</a:t>
            </a:r>
          </a:p>
          <a:p>
            <a:pPr eaLnBrk="1" hangingPunct="1">
              <a:buClrTx/>
              <a:buFont typeface="Arial" panose="020B0604020202020204" pitchFamily="34" charset="0"/>
              <a:buChar char="•"/>
            </a:pPr>
            <a:r>
              <a:rPr lang="en-US" altLang="en-US" sz="1400" b="0"/>
              <a:t>Transportation, person to person relationships, etc.</a:t>
            </a:r>
          </a:p>
          <a:p>
            <a:pPr eaLnBrk="1" hangingPunct="1">
              <a:buClrTx/>
              <a:buFont typeface="Arial" panose="020B0604020202020204" pitchFamily="34" charset="0"/>
              <a:buChar char="•"/>
            </a:pPr>
            <a:endParaRPr lang="en-US" altLang="en-US" sz="1400" b="0"/>
          </a:p>
        </p:txBody>
      </p:sp>
      <p:grpSp>
        <p:nvGrpSpPr>
          <p:cNvPr id="20490" name="Group 7"/>
          <p:cNvGrpSpPr>
            <a:grpSpLocks/>
          </p:cNvGrpSpPr>
          <p:nvPr/>
        </p:nvGrpSpPr>
        <p:grpSpPr bwMode="auto">
          <a:xfrm>
            <a:off x="1952626" y="1268413"/>
            <a:ext cx="1603375" cy="5162550"/>
            <a:chOff x="9517970" y="1431736"/>
            <a:chExt cx="1603405" cy="3994331"/>
          </a:xfrm>
        </p:grpSpPr>
        <p:sp>
          <p:nvSpPr>
            <p:cNvPr id="21" name="Rectangle 20"/>
            <p:cNvSpPr/>
            <p:nvPr/>
          </p:nvSpPr>
          <p:spPr>
            <a:xfrm>
              <a:off x="9517970" y="1431736"/>
              <a:ext cx="356252" cy="3994331"/>
            </a:xfrm>
            <a:prstGeom prst="rect">
              <a:avLst/>
            </a:prstGeom>
            <a:solidFill>
              <a:srgbClr val="00B2EF"/>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eaLnBrk="1" hangingPunct="1">
                <a:defRPr/>
              </a:pPr>
              <a:r>
                <a:rPr lang="en-US" b="1" dirty="0"/>
                <a:t>Spark Core</a:t>
              </a:r>
            </a:p>
          </p:txBody>
        </p:sp>
        <p:sp>
          <p:nvSpPr>
            <p:cNvPr id="24" name="Rectangle 23"/>
            <p:cNvSpPr>
              <a:spLocks/>
            </p:cNvSpPr>
            <p:nvPr/>
          </p:nvSpPr>
          <p:spPr>
            <a:xfrm>
              <a:off x="9978354" y="3469434"/>
              <a:ext cx="1143021" cy="938398"/>
            </a:xfrm>
            <a:prstGeom prst="rect">
              <a:avLst/>
            </a:prstGeom>
            <a:solidFill>
              <a:srgbClr val="003F6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eaLnBrk="1" hangingPunct="1">
                <a:defRPr/>
              </a:pPr>
              <a:r>
                <a:rPr lang="en-US" dirty="0"/>
                <a:t>Spark SQL</a:t>
              </a:r>
            </a:p>
          </p:txBody>
        </p:sp>
        <p:sp>
          <p:nvSpPr>
            <p:cNvPr id="25" name="Rectangle 24"/>
            <p:cNvSpPr>
              <a:spLocks/>
            </p:cNvSpPr>
            <p:nvPr/>
          </p:nvSpPr>
          <p:spPr>
            <a:xfrm>
              <a:off x="9978354" y="1431736"/>
              <a:ext cx="1143021" cy="933484"/>
            </a:xfrm>
            <a:prstGeom prst="rect">
              <a:avLst/>
            </a:prstGeom>
            <a:solidFill>
              <a:srgbClr val="003F6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eaLnBrk="1" hangingPunct="1">
                <a:defRPr/>
              </a:pPr>
              <a:r>
                <a:rPr lang="en-US" dirty="0"/>
                <a:t>Spark Streaming</a:t>
              </a:r>
            </a:p>
          </p:txBody>
        </p:sp>
        <p:sp>
          <p:nvSpPr>
            <p:cNvPr id="26" name="Rectangle 25"/>
            <p:cNvSpPr>
              <a:spLocks/>
            </p:cNvSpPr>
            <p:nvPr/>
          </p:nvSpPr>
          <p:spPr>
            <a:xfrm>
              <a:off x="9978354" y="2454884"/>
              <a:ext cx="1143021" cy="933484"/>
            </a:xfrm>
            <a:prstGeom prst="rect">
              <a:avLst/>
            </a:prstGeom>
            <a:solidFill>
              <a:srgbClr val="003F6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eaLnBrk="1" hangingPunct="1">
                <a:defRPr/>
              </a:pPr>
              <a:r>
                <a:rPr lang="en-US" dirty="0" err="1"/>
                <a:t>MLlib</a:t>
              </a:r>
              <a:r>
                <a:rPr lang="en-US" dirty="0"/>
                <a:t> (machine learning)</a:t>
              </a:r>
            </a:p>
          </p:txBody>
        </p:sp>
        <p:sp>
          <p:nvSpPr>
            <p:cNvPr id="27" name="Rectangle 26"/>
            <p:cNvSpPr>
              <a:spLocks/>
            </p:cNvSpPr>
            <p:nvPr/>
          </p:nvSpPr>
          <p:spPr>
            <a:xfrm>
              <a:off x="9978354" y="4487669"/>
              <a:ext cx="1143021" cy="938398"/>
            </a:xfrm>
            <a:prstGeom prst="rect">
              <a:avLst/>
            </a:prstGeom>
            <a:solidFill>
              <a:srgbClr val="003F6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eaLnBrk="1" hangingPunct="1">
                <a:defRPr/>
              </a:pPr>
              <a:r>
                <a:rPr lang="en-US" dirty="0" err="1"/>
                <a:t>GraphX</a:t>
              </a:r>
              <a:r>
                <a:rPr lang="en-US" dirty="0"/>
                <a:t> (graph)</a:t>
              </a:r>
            </a:p>
          </p:txBody>
        </p:sp>
      </p:grpSp>
      <p:sp>
        <p:nvSpPr>
          <p:cNvPr id="2" name="Rectangle 1"/>
          <p:cNvSpPr/>
          <p:nvPr/>
        </p:nvSpPr>
        <p:spPr bwMode="auto">
          <a:xfrm>
            <a:off x="2351733" y="2510404"/>
            <a:ext cx="4122093" cy="1337746"/>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1" hangingPunct="1"/>
            <a:endParaRPr lang="en-US" sz="1600">
              <a:latin typeface="Arial" pitchFamily="-112" charset="0"/>
              <a:ea typeface="Arial" pitchFamily="-112" charset="0"/>
              <a:cs typeface="Arial" pitchFamily="-112" charset="0"/>
            </a:endParaRPr>
          </a:p>
        </p:txBody>
      </p:sp>
    </p:spTree>
    <p:extLst>
      <p:ext uri="{BB962C8B-B14F-4D97-AF65-F5344CB8AC3E}">
        <p14:creationId xmlns:p14="http://schemas.microsoft.com/office/powerpoint/2010/main" val="113656359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0492" y="593726"/>
            <a:ext cx="5878966" cy="3465809"/>
          </a:xfrm>
          <a:prstGeom prst="rect">
            <a:avLst/>
          </a:prstGeom>
        </p:spPr>
      </p:pic>
      <p:sp>
        <p:nvSpPr>
          <p:cNvPr id="77827" name="Content Placeholder 2"/>
          <p:cNvSpPr>
            <a:spLocks noGrp="1"/>
          </p:cNvSpPr>
          <p:nvPr>
            <p:ph idx="1"/>
          </p:nvPr>
        </p:nvSpPr>
        <p:spPr>
          <a:xfrm>
            <a:off x="353484" y="1121329"/>
            <a:ext cx="5980806" cy="5045073"/>
          </a:xfrm>
        </p:spPr>
        <p:txBody>
          <a:bodyPr/>
          <a:lstStyle/>
          <a:p>
            <a:r>
              <a:rPr lang="en-US" altLang="en-US" b="0" dirty="0" err="1"/>
              <a:t>MLlib</a:t>
            </a:r>
            <a:r>
              <a:rPr lang="en-US" altLang="en-US" b="0" dirty="0"/>
              <a:t> is Spark’s machine learning (ML) library</a:t>
            </a:r>
          </a:p>
          <a:p>
            <a:endParaRPr lang="en-US" altLang="en-US" b="0" dirty="0"/>
          </a:p>
          <a:p>
            <a:r>
              <a:rPr lang="en-US" altLang="en-US" b="0" dirty="0"/>
              <a:t>Its goal is to make practical machine learning scalable and easy</a:t>
            </a:r>
          </a:p>
          <a:p>
            <a:endParaRPr lang="en-US" altLang="en-US" b="0" dirty="0"/>
          </a:p>
          <a:p>
            <a:r>
              <a:rPr lang="en-US" altLang="en-US" b="0" dirty="0"/>
              <a:t>Consists of common learning algorithms and utilities, including</a:t>
            </a:r>
          </a:p>
          <a:p>
            <a:pPr lvl="1">
              <a:buFont typeface="Arial" charset="0"/>
              <a:buChar char="•"/>
            </a:pPr>
            <a:r>
              <a:rPr lang="en-US" altLang="en-US" dirty="0"/>
              <a:t>Classification</a:t>
            </a:r>
          </a:p>
          <a:p>
            <a:pPr lvl="1">
              <a:buFont typeface="Arial" charset="0"/>
              <a:buChar char="•"/>
            </a:pPr>
            <a:r>
              <a:rPr lang="en-US" altLang="en-US" dirty="0"/>
              <a:t>Regression</a:t>
            </a:r>
          </a:p>
          <a:p>
            <a:pPr lvl="1">
              <a:buFont typeface="Arial" charset="0"/>
              <a:buChar char="•"/>
            </a:pPr>
            <a:r>
              <a:rPr lang="en-US" altLang="en-US" dirty="0"/>
              <a:t>Clustering</a:t>
            </a:r>
          </a:p>
          <a:p>
            <a:pPr lvl="1">
              <a:buFont typeface="Arial" charset="0"/>
              <a:buChar char="•"/>
            </a:pPr>
            <a:r>
              <a:rPr lang="en-US" altLang="en-US" dirty="0"/>
              <a:t>Collaborative filtering</a:t>
            </a:r>
          </a:p>
          <a:p>
            <a:pPr lvl="1">
              <a:buFont typeface="Arial" charset="0"/>
              <a:buChar char="•"/>
            </a:pPr>
            <a:r>
              <a:rPr lang="en-US" altLang="en-US" dirty="0"/>
              <a:t>Dimensionality Reduction</a:t>
            </a:r>
          </a:p>
          <a:p>
            <a:pPr lvl="1"/>
            <a:endParaRPr lang="en-US" altLang="en-US" dirty="0"/>
          </a:p>
          <a:p>
            <a:r>
              <a:rPr lang="en-US" altLang="en-US" b="0" dirty="0"/>
              <a:t>Lower-level optimization primitives</a:t>
            </a:r>
          </a:p>
          <a:p>
            <a:endParaRPr lang="en-US" altLang="en-US" b="0" dirty="0"/>
          </a:p>
          <a:p>
            <a:r>
              <a:rPr lang="en-US" altLang="en-US" b="0" dirty="0"/>
              <a:t>Higher-level pipeline APIs</a:t>
            </a:r>
          </a:p>
        </p:txBody>
      </p:sp>
      <p:sp>
        <p:nvSpPr>
          <p:cNvPr id="77826" name="Title 1"/>
          <p:cNvSpPr>
            <a:spLocks noGrp="1"/>
          </p:cNvSpPr>
          <p:nvPr>
            <p:ph type="title"/>
          </p:nvPr>
        </p:nvSpPr>
        <p:spPr/>
        <p:txBody>
          <a:bodyPr/>
          <a:lstStyle/>
          <a:p>
            <a:r>
              <a:rPr lang="en-US" altLang="en-US"/>
              <a:t>Spark MLlib</a:t>
            </a:r>
          </a:p>
        </p:txBody>
      </p:sp>
      <p:sp>
        <p:nvSpPr>
          <p:cNvPr id="5" name="Content Placeholder 2"/>
          <p:cNvSpPr txBox="1">
            <a:spLocks/>
          </p:cNvSpPr>
          <p:nvPr/>
        </p:nvSpPr>
        <p:spPr bwMode="auto">
          <a:xfrm>
            <a:off x="6658377" y="4162566"/>
            <a:ext cx="5688199" cy="55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marL="176213" indent="-176213" algn="l" rtl="0" eaLnBrk="0" fontAlgn="base" hangingPunct="0">
              <a:spcBef>
                <a:spcPct val="20000"/>
              </a:spcBef>
              <a:spcAft>
                <a:spcPct val="0"/>
              </a:spcAft>
              <a:buClr>
                <a:schemeClr val="tx1"/>
              </a:buClr>
              <a:buFont typeface="Wingdings" charset="2"/>
              <a:buChar char="§"/>
              <a:defRPr sz="1600">
                <a:solidFill>
                  <a:srgbClr val="000000"/>
                </a:solidFill>
                <a:latin typeface="+mn-lt"/>
                <a:ea typeface="MS PGothic" panose="020B0600070205080204" pitchFamily="34" charset="-128"/>
                <a:cs typeface="ＭＳ Ｐゴシック" charset="0"/>
              </a:defRPr>
            </a:lvl1pPr>
            <a:lvl2pPr marL="515938" indent="-225425" algn="l" rtl="0" eaLnBrk="0" fontAlgn="base" hangingPunct="0">
              <a:spcBef>
                <a:spcPct val="20000"/>
              </a:spcBef>
              <a:spcAft>
                <a:spcPct val="0"/>
              </a:spcAft>
              <a:buClr>
                <a:schemeClr val="tx1"/>
              </a:buClr>
              <a:buFont typeface="Symbol"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None/>
            </a:pPr>
            <a:r>
              <a:rPr lang="en-US" altLang="en-US" b="1" kern="0" dirty="0" smtClean="0"/>
              <a:t>Check out </a:t>
            </a:r>
            <a:r>
              <a:rPr lang="en-US" altLang="en-US" b="1" kern="0" dirty="0" err="1" smtClean="0"/>
              <a:t>apache.spark.org</a:t>
            </a:r>
            <a:r>
              <a:rPr lang="en-US" altLang="en-US" b="1" kern="0" dirty="0" smtClean="0"/>
              <a:t> for more information</a:t>
            </a:r>
            <a:endParaRPr lang="en-US" altLang="en-US" b="1" kern="0" dirty="0"/>
          </a:p>
        </p:txBody>
      </p:sp>
      <p:sp>
        <p:nvSpPr>
          <p:cNvPr id="3" name="Rectangle 2"/>
          <p:cNvSpPr/>
          <p:nvPr/>
        </p:nvSpPr>
        <p:spPr>
          <a:xfrm>
            <a:off x="9659155" y="2859110"/>
            <a:ext cx="1931831" cy="321972"/>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1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t>Spark MLlib</a:t>
            </a:r>
          </a:p>
        </p:txBody>
      </p:sp>
      <p:sp>
        <p:nvSpPr>
          <p:cNvPr id="78851" name="Content Placeholder 2"/>
          <p:cNvSpPr>
            <a:spLocks noGrp="1"/>
          </p:cNvSpPr>
          <p:nvPr>
            <p:ph idx="1"/>
          </p:nvPr>
        </p:nvSpPr>
        <p:spPr/>
        <p:txBody>
          <a:bodyPr/>
          <a:lstStyle/>
          <a:p>
            <a:r>
              <a:rPr lang="en-US" altLang="en-US" b="0" dirty="0"/>
              <a:t>Divides into two packages:</a:t>
            </a:r>
          </a:p>
          <a:p>
            <a:pPr lvl="1">
              <a:buFont typeface="Arial" charset="0"/>
              <a:buChar char="•"/>
            </a:pPr>
            <a:r>
              <a:rPr lang="en-US" altLang="en-US" dirty="0" err="1"/>
              <a:t>spark.mllib</a:t>
            </a:r>
            <a:r>
              <a:rPr lang="en-US" altLang="en-US" dirty="0"/>
              <a:t> contains the original API built on top of RDDs</a:t>
            </a:r>
          </a:p>
          <a:p>
            <a:pPr lvl="1">
              <a:buFont typeface="Arial" charset="0"/>
              <a:buChar char="•"/>
            </a:pPr>
            <a:r>
              <a:rPr lang="en-US" altLang="en-US" dirty="0"/>
              <a:t>spark.ml provides higher-level API built on top of </a:t>
            </a:r>
            <a:r>
              <a:rPr lang="en-US" altLang="en-US" dirty="0" err="1"/>
              <a:t>DataFrames</a:t>
            </a:r>
            <a:r>
              <a:rPr lang="en-US" altLang="en-US" dirty="0"/>
              <a:t> for constructing ML pipelines</a:t>
            </a:r>
          </a:p>
          <a:p>
            <a:endParaRPr lang="en-US" altLang="en-US" b="0" dirty="0"/>
          </a:p>
          <a:p>
            <a:r>
              <a:rPr lang="en-US" altLang="en-US" b="0" dirty="0"/>
              <a:t>Using spark.ml is recommended because with </a:t>
            </a:r>
            <a:r>
              <a:rPr lang="en-US" altLang="en-US" b="0" dirty="0" err="1"/>
              <a:t>DataFrames</a:t>
            </a:r>
            <a:r>
              <a:rPr lang="en-US" altLang="en-US" b="0" dirty="0"/>
              <a:t> the API is more versatile and flexible</a:t>
            </a:r>
          </a:p>
          <a:p>
            <a:pPr lvl="1">
              <a:buFont typeface="Arial" charset="0"/>
              <a:buChar char="•"/>
            </a:pPr>
            <a:r>
              <a:rPr lang="en-US" altLang="en-US" dirty="0" err="1"/>
              <a:t>spark.mllib</a:t>
            </a:r>
            <a:r>
              <a:rPr lang="en-US" altLang="en-US" dirty="0"/>
              <a:t> will continue to be supported</a:t>
            </a:r>
          </a:p>
        </p:txBody>
      </p:sp>
      <p:pic>
        <p:nvPicPr>
          <p:cNvPr id="7885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6276" y="119162"/>
            <a:ext cx="35814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8820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Spark ML Pipeline Terminology</a:t>
            </a:r>
          </a:p>
        </p:txBody>
      </p:sp>
      <p:sp>
        <p:nvSpPr>
          <p:cNvPr id="5" name="Rectangle 1"/>
          <p:cNvSpPr>
            <a:spLocks noGrp="1" noChangeArrowheads="1"/>
          </p:cNvSpPr>
          <p:nvPr>
            <p:ph idx="1"/>
          </p:nvPr>
        </p:nvSpPr>
        <p:spPr bwMode="auto">
          <a:xfrm>
            <a:off x="1689101" y="1287335"/>
            <a:ext cx="8640572" cy="506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ClrTx/>
              <a:buNone/>
            </a:pPr>
            <a:r>
              <a:rPr lang="en-US" b="0" dirty="0"/>
              <a:t>Spark ML standardizes APIs for machine learning algorithms to make it easier to combine multiple algorithms into a single pipeline, or workflow</a:t>
            </a:r>
          </a:p>
          <a:p>
            <a:pPr marL="0" indent="0">
              <a:buClrTx/>
              <a:buNone/>
            </a:pPr>
            <a:endParaRPr lang="en-US" altLang="en-US" b="0" dirty="0">
              <a:hlinkClick r:id="rId2"/>
            </a:endParaRPr>
          </a:p>
          <a:p>
            <a:pPr>
              <a:spcBef>
                <a:spcPct val="0"/>
              </a:spcBef>
              <a:buClrTx/>
            </a:pPr>
            <a:r>
              <a:rPr kumimoji="0" lang="en-US" altLang="en-US" b="1" i="0" u="none" strike="noStrike" cap="none" normalizeH="0" baseline="0" dirty="0" err="1">
                <a:ln>
                  <a:noFill/>
                </a:ln>
                <a:solidFill>
                  <a:schemeClr val="tx1"/>
                </a:solidFill>
                <a:effectLst/>
                <a:hlinkClick r:id="rId2"/>
              </a:rPr>
              <a:t>DataFrame</a:t>
            </a:r>
            <a:r>
              <a:rPr kumimoji="0" lang="en-US" altLang="en-US" b="0" i="0" u="none" strike="noStrike" cap="none" normalizeH="0" baseline="0" dirty="0">
                <a:ln>
                  <a:noFill/>
                </a:ln>
                <a:solidFill>
                  <a:schemeClr val="tx1"/>
                </a:solidFill>
                <a:effectLst/>
              </a:rPr>
              <a:t>: Spark ML uses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from Spark SQL as an ML dataset, which can hold a variety of data types</a:t>
            </a:r>
          </a:p>
          <a:p>
            <a:pPr>
              <a:spcBef>
                <a:spcPct val="0"/>
              </a:spcBef>
              <a:buClrTx/>
            </a:pPr>
            <a:endParaRPr kumimoji="0" lang="en-US" altLang="en-US" b="1" i="0" u="none" strike="noStrike" cap="none" normalizeH="0" baseline="0" dirty="0">
              <a:ln>
                <a:noFill/>
              </a:ln>
              <a:solidFill>
                <a:schemeClr val="tx1"/>
              </a:solidFill>
              <a:effectLst/>
              <a:hlinkClick r:id=""/>
            </a:endParaRPr>
          </a:p>
          <a:p>
            <a:pPr>
              <a:spcBef>
                <a:spcPct val="0"/>
              </a:spcBef>
              <a:buClrTx/>
            </a:pPr>
            <a:r>
              <a:rPr kumimoji="0" lang="en-US" altLang="en-US" b="1" i="0" u="none" strike="noStrike" cap="none" normalizeH="0" baseline="0" dirty="0">
                <a:ln>
                  <a:noFill/>
                </a:ln>
                <a:solidFill>
                  <a:schemeClr val="tx1"/>
                </a:solidFill>
                <a:effectLst/>
                <a:hlinkClick r:id=""/>
              </a:rPr>
              <a:t>Transformer</a:t>
            </a:r>
            <a:r>
              <a:rPr kumimoji="0" lang="en-US" altLang="en-US" b="0" i="0" u="none" strike="noStrike" cap="none" normalizeH="0" baseline="0" dirty="0">
                <a:ln>
                  <a:noFill/>
                </a:ln>
                <a:solidFill>
                  <a:schemeClr val="tx1"/>
                </a:solidFill>
                <a:effectLst/>
              </a:rPr>
              <a:t>: A Transformer is an algorithm which can transform one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into another </a:t>
            </a:r>
            <a:r>
              <a:rPr kumimoji="0" lang="en-US" altLang="en-US" b="0" i="0" u="none" strike="noStrike" cap="none" normalizeH="0" baseline="0" dirty="0" err="1">
                <a:ln>
                  <a:noFill/>
                </a:ln>
                <a:solidFill>
                  <a:schemeClr val="tx1"/>
                </a:solidFill>
                <a:effectLst/>
              </a:rPr>
              <a:t>DataFrame</a:t>
            </a:r>
            <a:endParaRPr kumimoji="0" lang="en-US" altLang="en-US" b="0" i="0" u="none" strike="noStrike" cap="none" normalizeH="0" baseline="0" dirty="0">
              <a:ln>
                <a:noFill/>
              </a:ln>
              <a:solidFill>
                <a:schemeClr val="tx1"/>
              </a:solidFill>
              <a:effectLst/>
            </a:endParaRPr>
          </a:p>
          <a:p>
            <a:pPr>
              <a:spcBef>
                <a:spcPct val="0"/>
              </a:spcBef>
              <a:buClrTx/>
            </a:pPr>
            <a:endParaRPr lang="en-US" altLang="en-US" b="0" dirty="0">
              <a:hlinkClick r:id="rId3"/>
            </a:endParaRPr>
          </a:p>
          <a:p>
            <a:pPr>
              <a:spcBef>
                <a:spcPct val="0"/>
              </a:spcBef>
              <a:buClrTx/>
            </a:pPr>
            <a:r>
              <a:rPr kumimoji="0" lang="en-US" altLang="en-US" b="1" i="0" u="none" strike="noStrike" cap="none" normalizeH="0" baseline="0" dirty="0">
                <a:ln>
                  <a:noFill/>
                </a:ln>
                <a:solidFill>
                  <a:schemeClr val="tx1"/>
                </a:solidFill>
                <a:effectLst/>
                <a:hlinkClick r:id="rId3"/>
              </a:rPr>
              <a:t>Estimator</a:t>
            </a:r>
            <a:r>
              <a:rPr kumimoji="0" lang="en-US" altLang="en-US" b="0" i="0" u="none" strike="noStrike" cap="none" normalizeH="0" baseline="0" dirty="0">
                <a:ln>
                  <a:noFill/>
                </a:ln>
                <a:solidFill>
                  <a:schemeClr val="tx1"/>
                </a:solidFill>
                <a:effectLst/>
              </a:rPr>
              <a:t>: An Estimator is an algorithm which can be fit on a </a:t>
            </a:r>
            <a:r>
              <a:rPr kumimoji="0" lang="en-US" altLang="en-US" b="0" i="0" u="none" strike="noStrike" cap="none" normalizeH="0" baseline="0" dirty="0" err="1">
                <a:ln>
                  <a:noFill/>
                </a:ln>
                <a:solidFill>
                  <a:schemeClr val="tx1"/>
                </a:solidFill>
                <a:effectLst/>
              </a:rPr>
              <a:t>DataFrame</a:t>
            </a:r>
            <a:r>
              <a:rPr kumimoji="0" lang="en-US" altLang="en-US" b="0" i="0" u="none" strike="noStrike" cap="none" normalizeH="0" baseline="0" dirty="0">
                <a:ln>
                  <a:noFill/>
                </a:ln>
                <a:solidFill>
                  <a:schemeClr val="tx1"/>
                </a:solidFill>
                <a:effectLst/>
              </a:rPr>
              <a:t> to produce a Transformer </a:t>
            </a:r>
          </a:p>
          <a:p>
            <a:pPr>
              <a:spcBef>
                <a:spcPct val="0"/>
              </a:spcBef>
              <a:buClrTx/>
            </a:pPr>
            <a:endParaRPr lang="en-US" altLang="en-US" b="0" dirty="0">
              <a:hlinkClick r:id="rId4"/>
            </a:endParaRPr>
          </a:p>
          <a:p>
            <a:pPr>
              <a:spcBef>
                <a:spcPct val="0"/>
              </a:spcBef>
              <a:buClrTx/>
            </a:pPr>
            <a:r>
              <a:rPr kumimoji="0" lang="en-US" altLang="en-US" b="1" i="0" u="none" strike="noStrike" cap="none" normalizeH="0" baseline="0" dirty="0">
                <a:ln>
                  <a:noFill/>
                </a:ln>
                <a:solidFill>
                  <a:schemeClr val="tx1"/>
                </a:solidFill>
                <a:effectLst/>
                <a:hlinkClick r:id="rId4"/>
              </a:rPr>
              <a:t>Pipeline</a:t>
            </a:r>
            <a:r>
              <a:rPr kumimoji="0" lang="en-US" altLang="en-US" b="0" i="0" u="none" strike="noStrike" cap="none" normalizeH="0" baseline="0" dirty="0">
                <a:ln>
                  <a:noFill/>
                </a:ln>
                <a:solidFill>
                  <a:schemeClr val="tx1"/>
                </a:solidFill>
                <a:effectLst/>
              </a:rPr>
              <a:t>: A Pipeline chains multiple Transformers and Estimators together to specify an ML workflow</a:t>
            </a:r>
          </a:p>
          <a:p>
            <a:pPr>
              <a:spcBef>
                <a:spcPct val="0"/>
              </a:spcBef>
              <a:buClrTx/>
            </a:pPr>
            <a:endParaRPr kumimoji="0" lang="en-US" altLang="en-US" b="1" i="0" u="none" strike="noStrike" cap="none" normalizeH="0" baseline="0" dirty="0">
              <a:ln>
                <a:noFill/>
              </a:ln>
              <a:solidFill>
                <a:schemeClr val="tx1"/>
              </a:solidFill>
              <a:effectLst/>
              <a:hlinkClick r:id=""/>
            </a:endParaRPr>
          </a:p>
          <a:p>
            <a:pPr>
              <a:spcBef>
                <a:spcPct val="0"/>
              </a:spcBef>
              <a:buClrTx/>
            </a:pPr>
            <a:r>
              <a:rPr kumimoji="0" lang="en-US" altLang="en-US" b="1" i="0" u="none" strike="noStrike" cap="none" normalizeH="0" baseline="0" dirty="0">
                <a:ln>
                  <a:noFill/>
                </a:ln>
                <a:solidFill>
                  <a:schemeClr val="tx1"/>
                </a:solidFill>
                <a:effectLst/>
                <a:hlinkClick r:id=""/>
              </a:rPr>
              <a:t>Parameter</a:t>
            </a:r>
            <a:r>
              <a:rPr kumimoji="0" lang="en-US" altLang="en-US" b="0" i="0" u="none" strike="noStrike" cap="none" normalizeH="0" baseline="0" dirty="0">
                <a:ln>
                  <a:noFill/>
                </a:ln>
                <a:solidFill>
                  <a:schemeClr val="tx1"/>
                </a:solidFill>
                <a:effectLst/>
              </a:rPr>
              <a:t>: All Transformers and Estimators share a common API for specifying </a:t>
            </a:r>
            <a:r>
              <a:rPr kumimoji="0" lang="en-US" altLang="en-US" b="0" i="0" u="none" strike="noStrike" cap="none" normalizeH="0" baseline="0" dirty="0" smtClean="0">
                <a:ln>
                  <a:noFill/>
                </a:ln>
                <a:solidFill>
                  <a:schemeClr val="tx1"/>
                </a:solidFill>
                <a:effectLst/>
              </a:rPr>
              <a:t>parameters</a:t>
            </a:r>
          </a:p>
          <a:p>
            <a:pPr>
              <a:spcBef>
                <a:spcPct val="0"/>
              </a:spcBef>
              <a:buClrTx/>
            </a:pPr>
            <a:endParaRPr lang="en-US" altLang="en-US" dirty="0">
              <a:solidFill>
                <a:schemeClr val="tx1"/>
              </a:solidFill>
            </a:endParaRPr>
          </a:p>
          <a:p>
            <a:pPr>
              <a:spcBef>
                <a:spcPct val="0"/>
              </a:spcBef>
              <a:buClrTx/>
            </a:pPr>
            <a:r>
              <a:rPr lang="en-US" altLang="en-US" b="1" dirty="0">
                <a:solidFill>
                  <a:schemeClr val="tx1"/>
                </a:solidFill>
                <a:hlinkClick r:id="rId5"/>
              </a:rPr>
              <a:t>E</a:t>
            </a:r>
            <a:r>
              <a:rPr lang="en-US" altLang="en-US" b="1" dirty="0" smtClean="0">
                <a:solidFill>
                  <a:schemeClr val="tx1"/>
                </a:solidFill>
                <a:hlinkClick r:id="rId5"/>
              </a:rPr>
              <a:t>valuator</a:t>
            </a:r>
            <a:r>
              <a:rPr lang="en-US" altLang="en-US" dirty="0" smtClean="0">
                <a:solidFill>
                  <a:schemeClr val="tx1"/>
                </a:solidFill>
              </a:rPr>
              <a:t>: Not part of pipeline API but can be used to evaluate model goodness of fit</a:t>
            </a:r>
            <a:endParaRPr lang="en-US" altLang="en-US" dirty="0">
              <a:solidFill>
                <a:schemeClr val="tx1"/>
              </a:solidFill>
            </a:endParaRPr>
          </a:p>
          <a:p>
            <a:pPr>
              <a:spcBef>
                <a:spcPct val="0"/>
              </a:spcBef>
              <a:buClrTx/>
            </a:pP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870608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a:xfrm>
            <a:off x="354013" y="593725"/>
            <a:ext cx="11393487" cy="595313"/>
          </a:xfrm>
        </p:spPr>
        <p:txBody>
          <a:bodyPr/>
          <a:lstStyle/>
          <a:p>
            <a:r>
              <a:rPr lang="en-US" altLang="en-US" dirty="0" err="1" smtClean="0"/>
              <a:t>Jupyter</a:t>
            </a:r>
            <a:r>
              <a:rPr lang="en-US" altLang="en-US" dirty="0" smtClean="0"/>
              <a:t> and Zeppelin Notebooks Integrate with Spark</a:t>
            </a:r>
            <a:endParaRPr lang="en-US" altLang="en-US" dirty="0"/>
          </a:p>
        </p:txBody>
      </p:sp>
      <p:sp>
        <p:nvSpPr>
          <p:cNvPr id="162819" name="Content Placeholder 2"/>
          <p:cNvSpPr>
            <a:spLocks noGrp="1"/>
          </p:cNvSpPr>
          <p:nvPr>
            <p:ph idx="1"/>
          </p:nvPr>
        </p:nvSpPr>
        <p:spPr>
          <a:xfrm>
            <a:off x="354013" y="1291870"/>
            <a:ext cx="5334000" cy="4495800"/>
          </a:xfrm>
        </p:spPr>
        <p:txBody>
          <a:bodyPr/>
          <a:lstStyle/>
          <a:p>
            <a:pPr>
              <a:buFont typeface="Arial" charset="0"/>
              <a:buChar char="•"/>
            </a:pPr>
            <a:r>
              <a:rPr lang="en-US" altLang="en-US" dirty="0"/>
              <a:t>A web-application</a:t>
            </a:r>
          </a:p>
          <a:p>
            <a:pPr>
              <a:buFont typeface="Arial" charset="0"/>
              <a:buChar char="•"/>
            </a:pPr>
            <a:r>
              <a:rPr lang="en-US" altLang="en-US" dirty="0"/>
              <a:t>Browser based development environment</a:t>
            </a:r>
          </a:p>
          <a:p>
            <a:pPr>
              <a:buFont typeface="Arial" charset="0"/>
              <a:buChar char="•"/>
            </a:pPr>
            <a:r>
              <a:rPr lang="en-US" altLang="en-US" dirty="0"/>
              <a:t>A way of saving and presenting data analysis</a:t>
            </a:r>
          </a:p>
          <a:p>
            <a:pPr>
              <a:buFont typeface="Arial" charset="0"/>
              <a:buChar char="•"/>
            </a:pPr>
            <a:r>
              <a:rPr lang="en-US" altLang="en-US" dirty="0" smtClean="0"/>
              <a:t>Easy </a:t>
            </a:r>
            <a:r>
              <a:rPr lang="en-US" altLang="en-US" dirty="0" smtClean="0"/>
              <a:t>to share and reproduce work</a:t>
            </a:r>
          </a:p>
          <a:p>
            <a:pPr>
              <a:buFont typeface="Arial" charset="0"/>
              <a:buChar char="•"/>
            </a:pPr>
            <a:r>
              <a:rPr lang="en-US" altLang="en-US" dirty="0" smtClean="0"/>
              <a:t>Self documenting</a:t>
            </a:r>
            <a:endParaRPr lang="en-US" altLang="en-US" dirty="0"/>
          </a:p>
          <a:p>
            <a:pPr>
              <a:buFont typeface="Arial" charset="0"/>
              <a:buChar char="•"/>
            </a:pPr>
            <a:r>
              <a:rPr lang="en-US" altLang="en-US" dirty="0"/>
              <a:t>Iterative development</a:t>
            </a:r>
          </a:p>
          <a:p>
            <a:pPr lvl="1">
              <a:buFont typeface="Arial" charset="0"/>
              <a:buChar char="•"/>
            </a:pPr>
            <a:endParaRPr lang="en-US" altLang="en-US" sz="2400" dirty="0" smtClean="0"/>
          </a:p>
          <a:p>
            <a:pPr lvl="1">
              <a:buFont typeface="Arial" charset="0"/>
              <a:buChar char="•"/>
            </a:pPr>
            <a:r>
              <a:rPr lang="en-US" altLang="en-US" dirty="0" smtClean="0"/>
              <a:t>A Few of the Popular notebooks include zeppelin, </a:t>
            </a:r>
            <a:r>
              <a:rPr lang="en-US" altLang="en-US" dirty="0" err="1" smtClean="0"/>
              <a:t>jupyter</a:t>
            </a:r>
            <a:r>
              <a:rPr lang="en-US" altLang="en-US" dirty="0" smtClean="0"/>
              <a:t>, and </a:t>
            </a:r>
            <a:r>
              <a:rPr lang="en-US" altLang="en-US" dirty="0" err="1" smtClean="0"/>
              <a:t>Rstudio</a:t>
            </a:r>
            <a:endParaRPr lang="en-US" altLang="en-US" dirty="0"/>
          </a:p>
        </p:txBody>
      </p:sp>
      <p:pic>
        <p:nvPicPr>
          <p:cNvPr id="2" name="Picture 1"/>
          <p:cNvPicPr>
            <a:picLocks noChangeAspect="1"/>
          </p:cNvPicPr>
          <p:nvPr/>
        </p:nvPicPr>
        <p:blipFill>
          <a:blip r:embed="rId2"/>
          <a:stretch>
            <a:fillRect/>
          </a:stretch>
        </p:blipFill>
        <p:spPr>
          <a:xfrm>
            <a:off x="5544393" y="1189038"/>
            <a:ext cx="6309985" cy="5069258"/>
          </a:xfrm>
          <a:prstGeom prst="rect">
            <a:avLst/>
          </a:prstGeom>
        </p:spPr>
      </p:pic>
      <p:pic>
        <p:nvPicPr>
          <p:cNvPr id="3" name="Picture 2"/>
          <p:cNvPicPr>
            <a:picLocks noChangeAspect="1"/>
          </p:cNvPicPr>
          <p:nvPr/>
        </p:nvPicPr>
        <p:blipFill>
          <a:blip r:embed="rId3"/>
          <a:stretch>
            <a:fillRect/>
          </a:stretch>
        </p:blipFill>
        <p:spPr>
          <a:xfrm>
            <a:off x="2865747" y="4720083"/>
            <a:ext cx="1135537" cy="1145498"/>
          </a:xfrm>
          <a:prstGeom prst="rect">
            <a:avLst/>
          </a:prstGeom>
        </p:spPr>
      </p:pic>
      <p:pic>
        <p:nvPicPr>
          <p:cNvPr id="4" name="Picture 3"/>
          <p:cNvPicPr>
            <a:picLocks noChangeAspect="1"/>
          </p:cNvPicPr>
          <p:nvPr/>
        </p:nvPicPr>
        <p:blipFill>
          <a:blip r:embed="rId4"/>
          <a:stretch>
            <a:fillRect/>
          </a:stretch>
        </p:blipFill>
        <p:spPr>
          <a:xfrm>
            <a:off x="753052" y="4840096"/>
            <a:ext cx="1713657" cy="1058160"/>
          </a:xfrm>
          <a:prstGeom prst="rect">
            <a:avLst/>
          </a:prstGeom>
        </p:spPr>
      </p:pic>
    </p:spTree>
    <p:extLst>
      <p:ext uri="{BB962C8B-B14F-4D97-AF65-F5344CB8AC3E}">
        <p14:creationId xmlns:p14="http://schemas.microsoft.com/office/powerpoint/2010/main" val="1179270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6653" y="1215258"/>
            <a:ext cx="11257241" cy="4357003"/>
          </a:xfrm>
        </p:spPr>
        <p:txBody>
          <a:bodyPr>
            <a:normAutofit/>
          </a:bodyPr>
          <a:lstStyle/>
          <a:p>
            <a:pPr>
              <a:buFont typeface="Arial" charset="0"/>
              <a:buChar char="•"/>
            </a:pPr>
            <a:r>
              <a:rPr lang="en-US" dirty="0" smtClean="0"/>
              <a:t>Use case overview</a:t>
            </a:r>
          </a:p>
          <a:p>
            <a:pPr>
              <a:buFont typeface="Arial" charset="0"/>
              <a:buChar char="•"/>
            </a:pPr>
            <a:r>
              <a:rPr lang="en-US" dirty="0" smtClean="0"/>
              <a:t>Quick Web Demo</a:t>
            </a:r>
          </a:p>
          <a:p>
            <a:pPr>
              <a:buFont typeface="Arial" charset="0"/>
              <a:buChar char="•"/>
            </a:pPr>
            <a:r>
              <a:rPr lang="en-US" dirty="0" smtClean="0"/>
              <a:t>Data Flow and Architecture</a:t>
            </a:r>
          </a:p>
          <a:p>
            <a:pPr>
              <a:buFont typeface="Arial" charset="0"/>
              <a:buChar char="•"/>
            </a:pPr>
            <a:r>
              <a:rPr lang="en-US" dirty="0" smtClean="0"/>
              <a:t>Tools used for the project</a:t>
            </a:r>
          </a:p>
          <a:p>
            <a:pPr>
              <a:buFont typeface="Arial" charset="0"/>
              <a:buChar char="•"/>
            </a:pPr>
            <a:r>
              <a:rPr lang="en-US" dirty="0" smtClean="0"/>
              <a:t>Spark / ML Quick Review</a:t>
            </a:r>
          </a:p>
          <a:p>
            <a:pPr lvl="1">
              <a:buFont typeface="Arial" charset="0"/>
              <a:buChar char="•"/>
            </a:pPr>
            <a:endParaRPr lang="en-US" dirty="0"/>
          </a:p>
          <a:p>
            <a:pPr>
              <a:buFont typeface="Arial" charset="0"/>
              <a:buChar char="•"/>
            </a:pPr>
            <a:r>
              <a:rPr lang="en-US" dirty="0" smtClean="0"/>
              <a:t>Use Case Deep Dive</a:t>
            </a:r>
            <a:endParaRPr lang="en-US" dirty="0" smtClean="0"/>
          </a:p>
          <a:p>
            <a:pPr lvl="1">
              <a:buFont typeface="Arial" charset="0"/>
              <a:buChar char="•"/>
            </a:pPr>
            <a:r>
              <a:rPr lang="en-US" dirty="0" smtClean="0"/>
              <a:t>Data </a:t>
            </a:r>
            <a:r>
              <a:rPr lang="en-US" dirty="0" smtClean="0"/>
              <a:t>wrangling</a:t>
            </a:r>
          </a:p>
          <a:p>
            <a:pPr lvl="1">
              <a:buFont typeface="Arial" charset="0"/>
              <a:buChar char="•"/>
            </a:pPr>
            <a:r>
              <a:rPr lang="en-US" dirty="0" smtClean="0"/>
              <a:t>Some Visualizations</a:t>
            </a:r>
            <a:endParaRPr lang="en-US" dirty="0" smtClean="0"/>
          </a:p>
          <a:p>
            <a:pPr lvl="1">
              <a:buFont typeface="Arial" charset="0"/>
              <a:buChar char="•"/>
            </a:pPr>
            <a:r>
              <a:rPr lang="en-US" dirty="0" smtClean="0"/>
              <a:t>Logistic </a:t>
            </a:r>
            <a:r>
              <a:rPr lang="en-US" dirty="0" smtClean="0"/>
              <a:t>Regression</a:t>
            </a:r>
            <a:endParaRPr lang="en-US" dirty="0"/>
          </a:p>
          <a:p>
            <a:pPr>
              <a:buFont typeface="Arial" charset="0"/>
              <a:buChar char="•"/>
            </a:pPr>
            <a:r>
              <a:rPr lang="en-US" dirty="0" smtClean="0"/>
              <a:t>Unlock ML models for Insights</a:t>
            </a:r>
          </a:p>
          <a:p>
            <a:pPr lvl="1">
              <a:buFont typeface="Arial" charset="0"/>
              <a:buChar char="•"/>
            </a:pPr>
            <a:r>
              <a:rPr lang="en-US" dirty="0" err="1" smtClean="0"/>
              <a:t>Bluemix</a:t>
            </a:r>
            <a:r>
              <a:rPr lang="en-US" dirty="0" smtClean="0"/>
              <a:t> and </a:t>
            </a:r>
            <a:r>
              <a:rPr lang="en-US" dirty="0" err="1" smtClean="0"/>
              <a:t>Node.js</a:t>
            </a:r>
            <a:r>
              <a:rPr lang="en-US" dirty="0" smtClean="0"/>
              <a:t> </a:t>
            </a:r>
            <a:r>
              <a:rPr lang="en-US" dirty="0" smtClean="0"/>
              <a:t>highlights</a:t>
            </a:r>
            <a:endParaRPr lang="en-US" dirty="0" smtClean="0"/>
          </a:p>
          <a:p>
            <a:pPr lvl="1">
              <a:buFont typeface="Arial" charset="0"/>
              <a:buChar char="•"/>
            </a:pPr>
            <a:r>
              <a:rPr lang="en-US" dirty="0" smtClean="0"/>
              <a:t>Review some code</a:t>
            </a:r>
          </a:p>
          <a:p>
            <a:pPr lvl="1">
              <a:buFont typeface="Arial" charset="0"/>
              <a:buChar char="•"/>
            </a:pPr>
            <a:r>
              <a:rPr lang="en-US" dirty="0" smtClean="0"/>
              <a:t>Demo web application</a:t>
            </a:r>
          </a:p>
          <a:p>
            <a:pPr lvl="2">
              <a:buFont typeface="Arial" charset="0"/>
              <a:buChar char="•"/>
            </a:pPr>
            <a:endParaRPr lang="en-US" dirty="0" smtClean="0"/>
          </a:p>
          <a:p>
            <a:pPr lvl="1">
              <a:buFont typeface="Arial" charset="0"/>
              <a:buChar char="•"/>
            </a:pPr>
            <a:endParaRPr lang="en-US" dirty="0" smtClean="0"/>
          </a:p>
          <a:p>
            <a:pPr lvl="1">
              <a:buFont typeface="Arial" charset="0"/>
              <a:buChar char="•"/>
            </a:pPr>
            <a:endParaRPr lang="en-US" dirty="0"/>
          </a:p>
        </p:txBody>
      </p:sp>
      <p:sp>
        <p:nvSpPr>
          <p:cNvPr id="3" name="Title 2"/>
          <p:cNvSpPr>
            <a:spLocks noGrp="1"/>
          </p:cNvSpPr>
          <p:nvPr>
            <p:ph type="title"/>
          </p:nvPr>
        </p:nvSpPr>
        <p:spPr/>
        <p:txBody>
          <a:bodyPr/>
          <a:lstStyle/>
          <a:p>
            <a:r>
              <a:rPr lang="en-US" dirty="0" smtClean="0"/>
              <a:t>Meetup Agenda</a:t>
            </a:r>
            <a:endParaRPr lang="en-US" dirty="0"/>
          </a:p>
        </p:txBody>
      </p:sp>
    </p:spTree>
    <p:extLst>
      <p:ext uri="{BB962C8B-B14F-4D97-AF65-F5344CB8AC3E}">
        <p14:creationId xmlns:p14="http://schemas.microsoft.com/office/powerpoint/2010/main" val="1431352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4" y="328116"/>
            <a:ext cx="11394016" cy="527603"/>
          </a:xfrm>
        </p:spPr>
        <p:txBody>
          <a:bodyPr/>
          <a:lstStyle/>
          <a:p>
            <a:r>
              <a:rPr lang="en-US" dirty="0" smtClean="0"/>
              <a:t>Use Case Input Data – 2 Data Sets</a:t>
            </a:r>
            <a:endParaRPr lang="en-US" dirty="0"/>
          </a:p>
        </p:txBody>
      </p:sp>
      <p:sp>
        <p:nvSpPr>
          <p:cNvPr id="4" name="TextBox 3"/>
          <p:cNvSpPr txBox="1"/>
          <p:nvPr/>
        </p:nvSpPr>
        <p:spPr>
          <a:xfrm>
            <a:off x="353484" y="1416553"/>
            <a:ext cx="7318029" cy="1708160"/>
          </a:xfrm>
          <a:prstGeom prst="rect">
            <a:avLst/>
          </a:prstGeom>
          <a:noFill/>
        </p:spPr>
        <p:txBody>
          <a:bodyPr wrap="none" rtlCol="0">
            <a:spAutoFit/>
          </a:bodyPr>
          <a:lstStyle/>
          <a:p>
            <a:r>
              <a:rPr lang="en-US" sz="1050" dirty="0">
                <a:latin typeface="Courier" charset="0"/>
                <a:ea typeface="Courier" charset="0"/>
                <a:cs typeface="Courier" charset="0"/>
              </a:rPr>
              <a:t>2016-04-05,19:23:42,New Orleans,23,Philadelphia,12,(4:39 IN 1ST),</a:t>
            </a:r>
            <a:r>
              <a:rPr lang="en-US" sz="1050" dirty="0" smtClean="0">
                <a:latin typeface="Courier" charset="0"/>
                <a:ea typeface="Courier" charset="0"/>
                <a:cs typeface="Courier" charset="0"/>
              </a:rPr>
              <a:t>40.65,400829041</a:t>
            </a:r>
          </a:p>
          <a:p>
            <a:r>
              <a:rPr lang="en-US" sz="1050" dirty="0" smtClean="0">
                <a:latin typeface="Courier" charset="0"/>
                <a:ea typeface="Courier" charset="0"/>
                <a:cs typeface="Courier" charset="0"/>
              </a:rPr>
              <a:t>2016-04-05,19:36:06,New </a:t>
            </a:r>
            <a:r>
              <a:rPr lang="en-US" sz="1050" dirty="0">
                <a:latin typeface="Courier" charset="0"/>
                <a:ea typeface="Courier" charset="0"/>
                <a:cs typeface="Courier" charset="0"/>
              </a:rPr>
              <a:t>Orleans,31,Philadelphia,23,(11:14 IN 2ND),</a:t>
            </a:r>
            <a:r>
              <a:rPr lang="en-US" sz="1050" dirty="0" smtClean="0">
                <a:latin typeface="Courier" charset="0"/>
                <a:ea typeface="Courier" charset="0"/>
                <a:cs typeface="Courier" charset="0"/>
              </a:rPr>
              <a:t>35.2333333333,400829041</a:t>
            </a:r>
          </a:p>
          <a:p>
            <a:r>
              <a:rPr lang="en-US" sz="1050" dirty="0" smtClean="0">
                <a:latin typeface="Courier" charset="0"/>
                <a:ea typeface="Courier" charset="0"/>
                <a:cs typeface="Courier" charset="0"/>
              </a:rPr>
              <a:t>2016-04-05,19:36:21,New </a:t>
            </a:r>
            <a:r>
              <a:rPr lang="en-US" sz="1050" dirty="0">
                <a:latin typeface="Courier" charset="0"/>
                <a:ea typeface="Courier" charset="0"/>
                <a:cs typeface="Courier" charset="0"/>
              </a:rPr>
              <a:t>Orleans,33,Philadelphia,23,(10:55 IN 2ND),</a:t>
            </a:r>
            <a:r>
              <a:rPr lang="en-US" sz="1050" dirty="0" smtClean="0">
                <a:latin typeface="Courier" charset="0"/>
                <a:ea typeface="Courier" charset="0"/>
                <a:cs typeface="Courier" charset="0"/>
              </a:rPr>
              <a:t>34.9166666667,400829041</a:t>
            </a:r>
          </a:p>
          <a:p>
            <a:r>
              <a:rPr lang="en-US" sz="1050" dirty="0" smtClean="0">
                <a:latin typeface="Courier" charset="0"/>
                <a:ea typeface="Courier" charset="0"/>
                <a:cs typeface="Courier" charset="0"/>
              </a:rPr>
              <a:t>2016-04-05,19:36:36,New </a:t>
            </a:r>
            <a:r>
              <a:rPr lang="en-US" sz="1050" dirty="0">
                <a:latin typeface="Courier" charset="0"/>
                <a:ea typeface="Courier" charset="0"/>
                <a:cs typeface="Courier" charset="0"/>
              </a:rPr>
              <a:t>Orleans,33,Philadelphia,23,(10:52 IN 2ND),</a:t>
            </a:r>
            <a:r>
              <a:rPr lang="en-US" sz="1050" dirty="0" smtClean="0">
                <a:latin typeface="Courier" charset="0"/>
                <a:ea typeface="Courier" charset="0"/>
                <a:cs typeface="Courier" charset="0"/>
              </a:rPr>
              <a:t>34.8666666667,400829041</a:t>
            </a:r>
          </a:p>
          <a:p>
            <a:r>
              <a:rPr lang="en-US" sz="1050" dirty="0" smtClean="0">
                <a:latin typeface="Courier" charset="0"/>
                <a:ea typeface="Courier" charset="0"/>
                <a:cs typeface="Courier" charset="0"/>
              </a:rPr>
              <a:t>2016-04-05,19:36:52,New </a:t>
            </a:r>
            <a:r>
              <a:rPr lang="en-US" sz="1050" dirty="0">
                <a:latin typeface="Courier" charset="0"/>
                <a:ea typeface="Courier" charset="0"/>
                <a:cs typeface="Courier" charset="0"/>
              </a:rPr>
              <a:t>Orleans,33,Philadelphia,25,(10:48 IN 2ND),</a:t>
            </a:r>
            <a:r>
              <a:rPr lang="en-US" sz="1050" dirty="0" smtClean="0">
                <a:latin typeface="Courier" charset="0"/>
                <a:ea typeface="Courier" charset="0"/>
                <a:cs typeface="Courier" charset="0"/>
              </a:rPr>
              <a:t>34.8,400829041</a:t>
            </a:r>
          </a:p>
          <a:p>
            <a:r>
              <a:rPr lang="en-US" sz="1050" dirty="0" smtClean="0">
                <a:latin typeface="Courier" charset="0"/>
                <a:ea typeface="Courier" charset="0"/>
                <a:cs typeface="Courier" charset="0"/>
              </a:rPr>
              <a:t>2016-04-05,19:37:38,New </a:t>
            </a:r>
            <a:r>
              <a:rPr lang="en-US" sz="1050" dirty="0">
                <a:latin typeface="Courier" charset="0"/>
                <a:ea typeface="Courier" charset="0"/>
                <a:cs typeface="Courier" charset="0"/>
              </a:rPr>
              <a:t>Orleans,33,Philadelphia,27,(10:07 IN 2ND),</a:t>
            </a:r>
            <a:r>
              <a:rPr lang="en-US" sz="1050" dirty="0" smtClean="0">
                <a:latin typeface="Courier" charset="0"/>
                <a:ea typeface="Courier" charset="0"/>
                <a:cs typeface="Courier" charset="0"/>
              </a:rPr>
              <a:t>34.1166666667,400829041</a:t>
            </a:r>
          </a:p>
          <a:p>
            <a:r>
              <a:rPr lang="en-US" sz="1050" dirty="0" smtClean="0">
                <a:latin typeface="Courier" charset="0"/>
                <a:ea typeface="Courier" charset="0"/>
                <a:cs typeface="Courier" charset="0"/>
              </a:rPr>
              <a:t>2016-04-05,19:38:23,New </a:t>
            </a:r>
            <a:r>
              <a:rPr lang="en-US" sz="1050" dirty="0">
                <a:latin typeface="Courier" charset="0"/>
                <a:ea typeface="Courier" charset="0"/>
                <a:cs typeface="Courier" charset="0"/>
              </a:rPr>
              <a:t>Orleans,33,Philadelphia,29,(9:53 IN 2ND),</a:t>
            </a:r>
            <a:r>
              <a:rPr lang="en-US" sz="1050" dirty="0" smtClean="0">
                <a:latin typeface="Courier" charset="0"/>
                <a:ea typeface="Courier" charset="0"/>
                <a:cs typeface="Courier" charset="0"/>
              </a:rPr>
              <a:t>33.8833333333,400829041</a:t>
            </a:r>
          </a:p>
          <a:p>
            <a:r>
              <a:rPr lang="en-US" sz="1050" dirty="0" smtClean="0">
                <a:latin typeface="Courier" charset="0"/>
                <a:ea typeface="Courier" charset="0"/>
                <a:cs typeface="Courier" charset="0"/>
              </a:rPr>
              <a:t>2016-04-05,19:42:10,New </a:t>
            </a:r>
            <a:r>
              <a:rPr lang="en-US" sz="1050" dirty="0">
                <a:latin typeface="Courier" charset="0"/>
                <a:ea typeface="Courier" charset="0"/>
                <a:cs typeface="Courier" charset="0"/>
              </a:rPr>
              <a:t>Orleans,33,Philadelphia,32,(9:02 IN 2ND),</a:t>
            </a:r>
            <a:r>
              <a:rPr lang="en-US" sz="1050" dirty="0" smtClean="0">
                <a:latin typeface="Courier" charset="0"/>
                <a:ea typeface="Courier" charset="0"/>
                <a:cs typeface="Courier" charset="0"/>
              </a:rPr>
              <a:t>33.0333333333,400829041</a:t>
            </a:r>
          </a:p>
          <a:p>
            <a:endParaRPr lang="en-US" sz="1050" b="1" dirty="0" smtClean="0">
              <a:latin typeface="Courier" charset="0"/>
              <a:ea typeface="Courier" charset="0"/>
              <a:cs typeface="Courier" charset="0"/>
            </a:endParaRPr>
          </a:p>
          <a:p>
            <a:r>
              <a:rPr lang="en-US" sz="1050" b="1" dirty="0" smtClean="0">
                <a:latin typeface="Courier" charset="0"/>
                <a:ea typeface="Courier" charset="0"/>
                <a:cs typeface="Courier" charset="0"/>
              </a:rPr>
              <a:t>2016-04-05,21:22:09,New </a:t>
            </a:r>
            <a:r>
              <a:rPr lang="en-US" sz="1050" b="1" dirty="0">
                <a:latin typeface="Courier" charset="0"/>
                <a:ea typeface="Courier" charset="0"/>
                <a:cs typeface="Courier" charset="0"/>
              </a:rPr>
              <a:t>Orleans,93,Philadelphia,107,(FINAL),0.0,400829041</a:t>
            </a:r>
          </a:p>
        </p:txBody>
      </p:sp>
      <p:sp>
        <p:nvSpPr>
          <p:cNvPr id="5" name="Rectangle 4"/>
          <p:cNvSpPr/>
          <p:nvPr/>
        </p:nvSpPr>
        <p:spPr>
          <a:xfrm>
            <a:off x="353484" y="3724195"/>
            <a:ext cx="11166071" cy="1384995"/>
          </a:xfrm>
          <a:prstGeom prst="rect">
            <a:avLst/>
          </a:prstGeom>
        </p:spPr>
        <p:txBody>
          <a:bodyPr wrap="square">
            <a:spAutoFit/>
          </a:bodyPr>
          <a:lstStyle/>
          <a:p>
            <a:pPr latinLnBrk="1"/>
            <a:r>
              <a:rPr lang="hr-HR" sz="1050" dirty="0" smtClean="0">
                <a:solidFill>
                  <a:srgbClr val="212121"/>
                </a:solidFill>
                <a:latin typeface="Courier" charset="0"/>
                <a:ea typeface="Courier" charset="0"/>
                <a:cs typeface="Courier" charset="0"/>
              </a:rPr>
              <a:t>&lt;</a:t>
            </a:r>
            <a:r>
              <a:rPr lang="hr-HR" sz="1050" dirty="0">
                <a:solidFill>
                  <a:srgbClr val="212121"/>
                </a:solidFill>
                <a:latin typeface="Courier" charset="0"/>
                <a:ea typeface="Courier" charset="0"/>
                <a:cs typeface="Courier" charset="0"/>
              </a:rPr>
              <a:t>title&gt;New </a:t>
            </a:r>
            <a:r>
              <a:rPr lang="hr-HR" sz="1050" dirty="0" err="1">
                <a:solidFill>
                  <a:srgbClr val="212121"/>
                </a:solidFill>
                <a:latin typeface="Courier" charset="0"/>
                <a:ea typeface="Courier" charset="0"/>
                <a:cs typeface="Courier" charset="0"/>
              </a:rPr>
              <a:t>Orleans</a:t>
            </a:r>
            <a:r>
              <a:rPr lang="hr-HR" sz="1050" dirty="0">
                <a:solidFill>
                  <a:srgbClr val="212121"/>
                </a:solidFill>
                <a:latin typeface="Courier" charset="0"/>
                <a:ea typeface="Courier" charset="0"/>
                <a:cs typeface="Courier" charset="0"/>
              </a:rPr>
              <a:t> 2.5 O (207.0) 125.0 | </a:t>
            </a:r>
            <a:r>
              <a:rPr lang="hr-HR" sz="1050" dirty="0" err="1">
                <a:solidFill>
                  <a:srgbClr val="212121"/>
                </a:solidFill>
                <a:latin typeface="Courier" charset="0"/>
                <a:ea typeface="Courier" charset="0"/>
                <a:cs typeface="Courier" charset="0"/>
              </a:rPr>
              <a:t>Phila</a:t>
            </a:r>
            <a:r>
              <a:rPr lang="hr-HR" sz="1050" dirty="0">
                <a:solidFill>
                  <a:srgbClr val="212121"/>
                </a:solidFill>
                <a:latin typeface="Courier" charset="0"/>
                <a:ea typeface="Courier" charset="0"/>
                <a:cs typeface="Courier" charset="0"/>
              </a:rPr>
              <a:t>. -2.5 U (207.0) -145.0 (</a:t>
            </a:r>
            <a:r>
              <a:rPr lang="hr-HR" sz="1050" dirty="0" err="1">
                <a:solidFill>
                  <a:srgbClr val="212121"/>
                </a:solidFill>
                <a:latin typeface="Courier" charset="0"/>
                <a:ea typeface="Courier" charset="0"/>
                <a:cs typeface="Courier" charset="0"/>
              </a:rPr>
              <a:t>Apr</a:t>
            </a:r>
            <a:r>
              <a:rPr lang="hr-HR" sz="1050" dirty="0">
                <a:solidFill>
                  <a:srgbClr val="212121"/>
                </a:solidFill>
                <a:latin typeface="Courier" charset="0"/>
                <a:ea typeface="Courier" charset="0"/>
                <a:cs typeface="Courier" charset="0"/>
              </a:rPr>
              <a:t> 05, 2016 07:10 PM)&lt;/title&gt; </a:t>
            </a:r>
            <a:endParaRPr lang="hr-HR" sz="1050" dirty="0" smtClean="0">
              <a:solidFill>
                <a:srgbClr val="212121"/>
              </a:solidFill>
              <a:latin typeface="Courier" charset="0"/>
              <a:ea typeface="Courier" charset="0"/>
              <a:cs typeface="Courier" charset="0"/>
            </a:endParaRPr>
          </a:p>
          <a:p>
            <a:pPr latinLnBrk="1"/>
            <a:r>
              <a:rPr lang="hr-HR" sz="1050" dirty="0" smtClean="0">
                <a:solidFill>
                  <a:srgbClr val="212121"/>
                </a:solidFill>
                <a:latin typeface="Courier" charset="0"/>
                <a:ea typeface="Courier" charset="0"/>
                <a:cs typeface="Courier" charset="0"/>
              </a:rPr>
              <a:t>&lt;</a:t>
            </a:r>
            <a:r>
              <a:rPr lang="hr-HR" sz="1050" dirty="0">
                <a:solidFill>
                  <a:srgbClr val="212121"/>
                </a:solidFill>
                <a:latin typeface="Courier" charset="0"/>
                <a:ea typeface="Courier" charset="0"/>
                <a:cs typeface="Courier" charset="0"/>
              </a:rPr>
              <a:t>title&gt;Detroit 4.0 O (202.0) 160.0 | Miami -4.0 U (202.0) -190.0 (</a:t>
            </a:r>
            <a:r>
              <a:rPr lang="hr-HR" sz="1050" dirty="0" err="1">
                <a:solidFill>
                  <a:srgbClr val="212121"/>
                </a:solidFill>
                <a:latin typeface="Courier" charset="0"/>
                <a:ea typeface="Courier" charset="0"/>
                <a:cs typeface="Courier" charset="0"/>
              </a:rPr>
              <a:t>Apr</a:t>
            </a:r>
            <a:r>
              <a:rPr lang="hr-HR" sz="1050" dirty="0">
                <a:solidFill>
                  <a:srgbClr val="212121"/>
                </a:solidFill>
                <a:latin typeface="Courier" charset="0"/>
                <a:ea typeface="Courier" charset="0"/>
                <a:cs typeface="Courier" charset="0"/>
              </a:rPr>
              <a:t> 05, 2016 08:05 PM)&lt;/title&gt; </a:t>
            </a:r>
            <a:endParaRPr lang="hr-HR" sz="1050" dirty="0" smtClean="0">
              <a:solidFill>
                <a:srgbClr val="212121"/>
              </a:solidFill>
              <a:latin typeface="Courier" charset="0"/>
              <a:ea typeface="Courier" charset="0"/>
              <a:cs typeface="Courier" charset="0"/>
            </a:endParaRPr>
          </a:p>
          <a:p>
            <a:pPr latinLnBrk="1"/>
            <a:r>
              <a:rPr lang="hr-HR" sz="1050" dirty="0" smtClean="0">
                <a:solidFill>
                  <a:srgbClr val="212121"/>
                </a:solidFill>
                <a:latin typeface="Courier" charset="0"/>
                <a:ea typeface="Courier" charset="0"/>
                <a:cs typeface="Courier" charset="0"/>
              </a:rPr>
              <a:t>&lt;</a:t>
            </a:r>
            <a:r>
              <a:rPr lang="hr-HR" sz="1050" dirty="0">
                <a:solidFill>
                  <a:srgbClr val="212121"/>
                </a:solidFill>
                <a:latin typeface="Courier" charset="0"/>
                <a:ea typeface="Courier" charset="0"/>
                <a:cs typeface="Courier" charset="0"/>
              </a:rPr>
              <a:t>title&gt;</a:t>
            </a:r>
            <a:r>
              <a:rPr lang="hr-HR" sz="1050" dirty="0" err="1">
                <a:solidFill>
                  <a:srgbClr val="212121"/>
                </a:solidFill>
                <a:latin typeface="Courier" charset="0"/>
                <a:ea typeface="Courier" charset="0"/>
                <a:cs typeface="Courier" charset="0"/>
              </a:rPr>
              <a:t>Charlotte</a:t>
            </a:r>
            <a:r>
              <a:rPr lang="hr-HR" sz="1050" dirty="0">
                <a:solidFill>
                  <a:srgbClr val="212121"/>
                </a:solidFill>
                <a:latin typeface="Courier" charset="0"/>
                <a:ea typeface="Courier" charset="0"/>
                <a:cs typeface="Courier" charset="0"/>
              </a:rPr>
              <a:t> 4.0 O (200.5) 155.0 | Toronto -4.0 U (200.5) -175.0 (</a:t>
            </a:r>
            <a:r>
              <a:rPr lang="hr-HR" sz="1050" dirty="0" err="1">
                <a:solidFill>
                  <a:srgbClr val="212121"/>
                </a:solidFill>
                <a:latin typeface="Courier" charset="0"/>
                <a:ea typeface="Courier" charset="0"/>
                <a:cs typeface="Courier" charset="0"/>
              </a:rPr>
              <a:t>Apr</a:t>
            </a:r>
            <a:r>
              <a:rPr lang="hr-HR" sz="1050" dirty="0">
                <a:solidFill>
                  <a:srgbClr val="212121"/>
                </a:solidFill>
                <a:latin typeface="Courier" charset="0"/>
                <a:ea typeface="Courier" charset="0"/>
                <a:cs typeface="Courier" charset="0"/>
              </a:rPr>
              <a:t> 05, 2016 07:40 PM)&lt;/title&gt; </a:t>
            </a:r>
            <a:endParaRPr lang="hr-HR" sz="1050" dirty="0" smtClean="0">
              <a:solidFill>
                <a:srgbClr val="212121"/>
              </a:solidFill>
              <a:latin typeface="Courier" charset="0"/>
              <a:ea typeface="Courier" charset="0"/>
              <a:cs typeface="Courier" charset="0"/>
            </a:endParaRPr>
          </a:p>
          <a:p>
            <a:pPr latinLnBrk="1"/>
            <a:r>
              <a:rPr lang="hr-HR" sz="1050" dirty="0" smtClean="0">
                <a:solidFill>
                  <a:srgbClr val="212121"/>
                </a:solidFill>
                <a:latin typeface="Courier" charset="0"/>
                <a:ea typeface="Courier" charset="0"/>
                <a:cs typeface="Courier" charset="0"/>
              </a:rPr>
              <a:t>&lt;</a:t>
            </a:r>
            <a:r>
              <a:rPr lang="hr-HR" sz="1050" dirty="0">
                <a:solidFill>
                  <a:srgbClr val="212121"/>
                </a:solidFill>
                <a:latin typeface="Courier" charset="0"/>
                <a:ea typeface="Courier" charset="0"/>
                <a:cs typeface="Courier" charset="0"/>
              </a:rPr>
              <a:t>title&gt;Phoenix 14.5 O (207.5) -110.0 | Atlanta -14.5 U (207.5) -110.0 (</a:t>
            </a:r>
            <a:r>
              <a:rPr lang="hr-HR" sz="1050" dirty="0" err="1">
                <a:solidFill>
                  <a:srgbClr val="212121"/>
                </a:solidFill>
                <a:latin typeface="Courier" charset="0"/>
                <a:ea typeface="Courier" charset="0"/>
                <a:cs typeface="Courier" charset="0"/>
              </a:rPr>
              <a:t>Apr</a:t>
            </a:r>
            <a:r>
              <a:rPr lang="hr-HR" sz="1050" dirty="0">
                <a:solidFill>
                  <a:srgbClr val="212121"/>
                </a:solidFill>
                <a:latin typeface="Courier" charset="0"/>
                <a:ea typeface="Courier" charset="0"/>
                <a:cs typeface="Courier" charset="0"/>
              </a:rPr>
              <a:t> 05, 2016 08:10 PM)&lt;/title&gt; </a:t>
            </a:r>
            <a:endParaRPr lang="hr-HR" sz="1050" dirty="0" smtClean="0">
              <a:solidFill>
                <a:srgbClr val="212121"/>
              </a:solidFill>
              <a:latin typeface="Courier" charset="0"/>
              <a:ea typeface="Courier" charset="0"/>
              <a:cs typeface="Courier" charset="0"/>
            </a:endParaRPr>
          </a:p>
          <a:p>
            <a:pPr latinLnBrk="1"/>
            <a:r>
              <a:rPr lang="hr-HR" sz="1050" dirty="0" smtClean="0">
                <a:solidFill>
                  <a:srgbClr val="212121"/>
                </a:solidFill>
                <a:latin typeface="Courier" charset="0"/>
                <a:ea typeface="Courier" charset="0"/>
                <a:cs typeface="Courier" charset="0"/>
              </a:rPr>
              <a:t>&lt;</a:t>
            </a:r>
            <a:r>
              <a:rPr lang="hr-HR" sz="1050" dirty="0">
                <a:solidFill>
                  <a:srgbClr val="212121"/>
                </a:solidFill>
                <a:latin typeface="Courier" charset="0"/>
                <a:ea typeface="Courier" charset="0"/>
                <a:cs typeface="Courier" charset="0"/>
              </a:rPr>
              <a:t>title&gt;Chicago -3.0 O (201.5) -150.0 | </a:t>
            </a:r>
            <a:r>
              <a:rPr lang="hr-HR" sz="1050" dirty="0" err="1">
                <a:solidFill>
                  <a:srgbClr val="212121"/>
                </a:solidFill>
                <a:latin typeface="Courier" charset="0"/>
                <a:ea typeface="Courier" charset="0"/>
                <a:cs typeface="Courier" charset="0"/>
              </a:rPr>
              <a:t>Memphis</a:t>
            </a:r>
            <a:r>
              <a:rPr lang="hr-HR" sz="1050" dirty="0">
                <a:solidFill>
                  <a:srgbClr val="212121"/>
                </a:solidFill>
                <a:latin typeface="Courier" charset="0"/>
                <a:ea typeface="Courier" charset="0"/>
                <a:cs typeface="Courier" charset="0"/>
              </a:rPr>
              <a:t> 3.0 U (201.5) 130.0 (</a:t>
            </a:r>
            <a:r>
              <a:rPr lang="hr-HR" sz="1050" dirty="0" err="1">
                <a:solidFill>
                  <a:srgbClr val="212121"/>
                </a:solidFill>
                <a:latin typeface="Courier" charset="0"/>
                <a:ea typeface="Courier" charset="0"/>
                <a:cs typeface="Courier" charset="0"/>
              </a:rPr>
              <a:t>Apr</a:t>
            </a:r>
            <a:r>
              <a:rPr lang="hr-HR" sz="1050" dirty="0">
                <a:solidFill>
                  <a:srgbClr val="212121"/>
                </a:solidFill>
                <a:latin typeface="Courier" charset="0"/>
                <a:ea typeface="Courier" charset="0"/>
                <a:cs typeface="Courier" charset="0"/>
              </a:rPr>
              <a:t> 05, 2016 08:10 PM)&lt;/title&gt; </a:t>
            </a:r>
          </a:p>
          <a:p>
            <a:pPr algn="r"/>
            <a:r>
              <a:rPr lang="hr-HR" sz="1050" dirty="0">
                <a:solidFill>
                  <a:srgbClr val="999999"/>
                </a:solidFill>
                <a:latin typeface="Courier" charset="0"/>
                <a:ea typeface="Courier" charset="0"/>
                <a:cs typeface="Courier" charset="0"/>
              </a:rPr>
              <a:t>   </a:t>
            </a:r>
          </a:p>
          <a:p>
            <a:r>
              <a:rPr lang="hr-HR" sz="1050" dirty="0">
                <a:solidFill>
                  <a:srgbClr val="212121"/>
                </a:solidFill>
                <a:latin typeface="Courier" charset="0"/>
                <a:ea typeface="Courier" charset="0"/>
                <a:cs typeface="Courier" charset="0"/>
              </a:rPr>
              <a:t/>
            </a:r>
            <a:br>
              <a:rPr lang="hr-HR" sz="1050" dirty="0">
                <a:solidFill>
                  <a:srgbClr val="212121"/>
                </a:solidFill>
                <a:latin typeface="Courier" charset="0"/>
                <a:ea typeface="Courier" charset="0"/>
                <a:cs typeface="Courier" charset="0"/>
              </a:rPr>
            </a:br>
            <a:endParaRPr lang="hr-HR" sz="1050" b="0" i="0" dirty="0">
              <a:solidFill>
                <a:srgbClr val="212121"/>
              </a:solidFill>
              <a:effectLst/>
              <a:latin typeface="Courier" charset="0"/>
              <a:ea typeface="Courier" charset="0"/>
              <a:cs typeface="Courier" charset="0"/>
            </a:endParaRPr>
          </a:p>
        </p:txBody>
      </p:sp>
      <p:sp>
        <p:nvSpPr>
          <p:cNvPr id="6" name="Title 1"/>
          <p:cNvSpPr txBox="1">
            <a:spLocks/>
          </p:cNvSpPr>
          <p:nvPr/>
        </p:nvSpPr>
        <p:spPr bwMode="auto">
          <a:xfrm>
            <a:off x="438325" y="3274998"/>
            <a:ext cx="11394016" cy="52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dirty="0" smtClean="0"/>
              <a:t>Vegas odds format</a:t>
            </a:r>
            <a:endParaRPr lang="en-US" kern="0" dirty="0"/>
          </a:p>
        </p:txBody>
      </p:sp>
      <p:sp>
        <p:nvSpPr>
          <p:cNvPr id="7" name="Title 1"/>
          <p:cNvSpPr txBox="1">
            <a:spLocks/>
          </p:cNvSpPr>
          <p:nvPr/>
        </p:nvSpPr>
        <p:spPr bwMode="auto">
          <a:xfrm>
            <a:off x="353484" y="894663"/>
            <a:ext cx="11394016" cy="52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dirty="0" smtClean="0"/>
              <a:t>Raw Scores Format </a:t>
            </a:r>
            <a:endParaRPr lang="en-US" kern="0" dirty="0"/>
          </a:p>
        </p:txBody>
      </p:sp>
      <p:cxnSp>
        <p:nvCxnSpPr>
          <p:cNvPr id="9" name="Straight Arrow Connector 8"/>
          <p:cNvCxnSpPr/>
          <p:nvPr/>
        </p:nvCxnSpPr>
        <p:spPr>
          <a:xfrm>
            <a:off x="7795967" y="1416553"/>
            <a:ext cx="0" cy="1534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itle 1"/>
          <p:cNvSpPr txBox="1">
            <a:spLocks/>
          </p:cNvSpPr>
          <p:nvPr/>
        </p:nvSpPr>
        <p:spPr bwMode="auto">
          <a:xfrm>
            <a:off x="8000720" y="1642483"/>
            <a:ext cx="3160616" cy="81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Script used to scrape scores continuously every 30 secs</a:t>
            </a:r>
          </a:p>
          <a:p>
            <a:r>
              <a:rPr lang="en-US" sz="1400" kern="0" dirty="0" smtClean="0"/>
              <a:t>Data saved if score changed</a:t>
            </a:r>
            <a:endParaRPr lang="en-US" sz="1400" kern="0" dirty="0"/>
          </a:p>
        </p:txBody>
      </p:sp>
      <p:pic>
        <p:nvPicPr>
          <p:cNvPr id="13" name="Picture 12"/>
          <p:cNvPicPr>
            <a:picLocks noChangeAspect="1"/>
          </p:cNvPicPr>
          <p:nvPr/>
        </p:nvPicPr>
        <p:blipFill>
          <a:blip r:embed="rId3"/>
          <a:stretch>
            <a:fillRect/>
          </a:stretch>
        </p:blipFill>
        <p:spPr>
          <a:xfrm>
            <a:off x="353484" y="4678998"/>
            <a:ext cx="9703324" cy="1849481"/>
          </a:xfrm>
          <a:prstGeom prst="rect">
            <a:avLst/>
          </a:prstGeom>
        </p:spPr>
      </p:pic>
      <p:pic>
        <p:nvPicPr>
          <p:cNvPr id="15" name="Picture 14"/>
          <p:cNvPicPr>
            <a:picLocks noChangeAspect="1"/>
          </p:cNvPicPr>
          <p:nvPr/>
        </p:nvPicPr>
        <p:blipFill>
          <a:blip r:embed="rId4"/>
          <a:stretch>
            <a:fillRect/>
          </a:stretch>
        </p:blipFill>
        <p:spPr>
          <a:xfrm>
            <a:off x="2984347" y="868133"/>
            <a:ext cx="933525" cy="559359"/>
          </a:xfrm>
          <a:prstGeom prst="rect">
            <a:avLst/>
          </a:prstGeom>
        </p:spPr>
      </p:pic>
      <p:pic>
        <p:nvPicPr>
          <p:cNvPr id="16" name="Picture 15"/>
          <p:cNvPicPr>
            <a:picLocks noChangeAspect="1"/>
          </p:cNvPicPr>
          <p:nvPr/>
        </p:nvPicPr>
        <p:blipFill>
          <a:blip r:embed="rId5"/>
          <a:stretch>
            <a:fillRect/>
          </a:stretch>
        </p:blipFill>
        <p:spPr>
          <a:xfrm>
            <a:off x="2984347" y="3169863"/>
            <a:ext cx="1048785" cy="632738"/>
          </a:xfrm>
          <a:prstGeom prst="rect">
            <a:avLst/>
          </a:prstGeom>
        </p:spPr>
      </p:pic>
      <p:sp>
        <p:nvSpPr>
          <p:cNvPr id="17" name="Title 1"/>
          <p:cNvSpPr txBox="1">
            <a:spLocks/>
          </p:cNvSpPr>
          <p:nvPr/>
        </p:nvSpPr>
        <p:spPr bwMode="auto">
          <a:xfrm>
            <a:off x="3860781" y="6528479"/>
            <a:ext cx="4736463" cy="81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 Data was sampled for month of April 2016 only **</a:t>
            </a:r>
            <a:endParaRPr lang="en-US" sz="1400" kern="0" dirty="0"/>
          </a:p>
        </p:txBody>
      </p:sp>
    </p:spTree>
    <p:extLst>
      <p:ext uri="{BB962C8B-B14F-4D97-AF65-F5344CB8AC3E}">
        <p14:creationId xmlns:p14="http://schemas.microsoft.com/office/powerpoint/2010/main" val="2069547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180976" y="1665287"/>
            <a:ext cx="2909888" cy="339725"/>
          </a:xfrm>
          <a:prstGeom prst="rect">
            <a:avLst/>
          </a:prstGeom>
          <a:noFill/>
          <a:ln w="2222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tIns="0" rIns="0" bIns="0">
            <a:spAutoFit/>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a:defRPr/>
            </a:pPr>
            <a:r>
              <a:rPr lang="en-US" dirty="0" smtClean="0">
                <a:ea typeface="MS PGothic" charset="-128"/>
                <a:cs typeface="+mn-cs"/>
              </a:rPr>
              <a:t>Score history</a:t>
            </a:r>
            <a:endParaRPr lang="en-US" dirty="0">
              <a:ea typeface="MS PGothic" charset="-128"/>
              <a:cs typeface="+mn-cs"/>
            </a:endParaRPr>
          </a:p>
        </p:txBody>
      </p:sp>
      <p:sp>
        <p:nvSpPr>
          <p:cNvPr id="21622" name="TextBox 11"/>
          <p:cNvSpPr txBox="1">
            <a:spLocks noChangeArrowheads="1"/>
          </p:cNvSpPr>
          <p:nvPr/>
        </p:nvSpPr>
        <p:spPr bwMode="auto">
          <a:xfrm>
            <a:off x="8293100" y="4629556"/>
            <a:ext cx="16240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dirty="0" smtClean="0"/>
              <a:t>Add Extra Features </a:t>
            </a:r>
          </a:p>
          <a:p>
            <a:endParaRPr lang="en-US" altLang="en-US" dirty="0"/>
          </a:p>
        </p:txBody>
      </p:sp>
      <p:sp>
        <p:nvSpPr>
          <p:cNvPr id="21624" name="TextBox 13"/>
          <p:cNvSpPr txBox="1">
            <a:spLocks noChangeArrowheads="1"/>
          </p:cNvSpPr>
          <p:nvPr/>
        </p:nvSpPr>
        <p:spPr bwMode="auto">
          <a:xfrm>
            <a:off x="4599451" y="2581467"/>
            <a:ext cx="16240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100+ records per game</a:t>
            </a:r>
          </a:p>
        </p:txBody>
      </p:sp>
      <p:sp>
        <p:nvSpPr>
          <p:cNvPr id="15" name="Title 1"/>
          <p:cNvSpPr txBox="1">
            <a:spLocks/>
          </p:cNvSpPr>
          <p:nvPr/>
        </p:nvSpPr>
        <p:spPr bwMode="auto">
          <a:xfrm>
            <a:off x="288131" y="224138"/>
            <a:ext cx="113934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altLang="en-US" kern="0" dirty="0" smtClean="0"/>
              <a:t>Data wrangling in notebook .  </a:t>
            </a:r>
          </a:p>
          <a:p>
            <a:r>
              <a:rPr lang="en-US" altLang="en-US" kern="0" dirty="0" smtClean="0"/>
              <a:t>Step 1.  Build score history data set with final score outcomes</a:t>
            </a:r>
            <a:endParaRPr lang="en-US" altLang="en-US" kern="0" dirty="0"/>
          </a:p>
        </p:txBody>
      </p:sp>
      <p:pic>
        <p:nvPicPr>
          <p:cNvPr id="11" name="Picture 10"/>
          <p:cNvPicPr>
            <a:picLocks noChangeAspect="1"/>
          </p:cNvPicPr>
          <p:nvPr/>
        </p:nvPicPr>
        <p:blipFill rotWithShape="1">
          <a:blip r:embed="rId3"/>
          <a:srcRect b="45455"/>
          <a:stretch/>
        </p:blipFill>
        <p:spPr>
          <a:xfrm>
            <a:off x="8731" y="3039339"/>
            <a:ext cx="4610100" cy="457200"/>
          </a:xfrm>
          <a:prstGeom prst="rect">
            <a:avLst/>
          </a:prstGeom>
        </p:spPr>
      </p:pic>
      <p:pic>
        <p:nvPicPr>
          <p:cNvPr id="12" name="Picture 11"/>
          <p:cNvPicPr>
            <a:picLocks noChangeAspect="1"/>
          </p:cNvPicPr>
          <p:nvPr/>
        </p:nvPicPr>
        <p:blipFill>
          <a:blip r:embed="rId4"/>
          <a:stretch>
            <a:fillRect/>
          </a:stretch>
        </p:blipFill>
        <p:spPr>
          <a:xfrm>
            <a:off x="65881" y="2035367"/>
            <a:ext cx="4495800" cy="1092200"/>
          </a:xfrm>
          <a:prstGeom prst="rect">
            <a:avLst/>
          </a:prstGeom>
        </p:spPr>
      </p:pic>
      <p:sp>
        <p:nvSpPr>
          <p:cNvPr id="18" name="TextBox 10"/>
          <p:cNvSpPr txBox="1">
            <a:spLocks noChangeArrowheads="1"/>
          </p:cNvSpPr>
          <p:nvPr/>
        </p:nvSpPr>
        <p:spPr bwMode="auto">
          <a:xfrm>
            <a:off x="3267270" y="6224239"/>
            <a:ext cx="45576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dirty="0" smtClean="0"/>
              <a:t>Replicate this for every in game data point </a:t>
            </a:r>
            <a:endParaRPr lang="en-US" altLang="en-US" dirty="0"/>
          </a:p>
        </p:txBody>
      </p:sp>
      <p:pic>
        <p:nvPicPr>
          <p:cNvPr id="13" name="Picture 12"/>
          <p:cNvPicPr>
            <a:picLocks noChangeAspect="1"/>
          </p:cNvPicPr>
          <p:nvPr/>
        </p:nvPicPr>
        <p:blipFill>
          <a:blip r:embed="rId5"/>
          <a:stretch>
            <a:fillRect/>
          </a:stretch>
        </p:blipFill>
        <p:spPr>
          <a:xfrm>
            <a:off x="8293100" y="5367505"/>
            <a:ext cx="1955800" cy="1041400"/>
          </a:xfrm>
          <a:prstGeom prst="rect">
            <a:avLst/>
          </a:prstGeom>
        </p:spPr>
      </p:pic>
    </p:spTree>
    <p:extLst>
      <p:ext uri="{BB962C8B-B14F-4D97-AF65-F5344CB8AC3E}">
        <p14:creationId xmlns:p14="http://schemas.microsoft.com/office/powerpoint/2010/main" val="94109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38 1.11111E-6 L 0.05573 0.45717 " pathEditMode="relative" ptsTypes="AA">
                                      <p:cBhvr>
                                        <p:cTn id="6" dur="2000" fill="hold"/>
                                        <p:tgtEl>
                                          <p:spTgt spid="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38 -0.00532 L 0.41615 0.37361 " pathEditMode="relative" ptsTypes="AA">
                                      <p:cBhvr>
                                        <p:cTn id="10" dur="2000" fill="hold"/>
                                        <p:tgtEl>
                                          <p:spTgt spid="11"/>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heckerboard(across)">
                                      <p:cBhvr>
                                        <p:cTn id="20" dur="500"/>
                                        <p:tgtEl>
                                          <p:spTgt spid="13"/>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1622"/>
                                        </p:tgtEl>
                                        <p:attrNameLst>
                                          <p:attrName>style.visibility</p:attrName>
                                        </p:attrNameLst>
                                      </p:cBhvr>
                                      <p:to>
                                        <p:strVal val="visible"/>
                                      </p:to>
                                    </p:set>
                                    <p:animEffect transition="in" filter="checkerboard(across)">
                                      <p:cBhvr>
                                        <p:cTn id="23" dur="500"/>
                                        <p:tgtEl>
                                          <p:spTgt spid="2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22"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23013" y="665163"/>
            <a:ext cx="3665537" cy="338137"/>
          </a:xfrm>
          <a:ln w="22225">
            <a:solidFill>
              <a:schemeClr val="tx1"/>
            </a:solidFill>
          </a:ln>
        </p:spPr>
        <p:txBody>
          <a:bodyPr rtlCol="0">
            <a:spAutoFit/>
          </a:bodyPr>
          <a:lstStyle/>
          <a:p>
            <a:pPr algn="ctr">
              <a:defRPr/>
            </a:pPr>
            <a:r>
              <a:rPr lang="en-US" kern="1200" dirty="0" smtClean="0">
                <a:ea typeface="MS PGothic" charset="-128"/>
                <a:cs typeface="+mn-cs"/>
              </a:rPr>
              <a:t>Odds History</a:t>
            </a:r>
            <a:endParaRPr lang="en-US" kern="1200" dirty="0">
              <a:ea typeface="MS PGothic" charset="-128"/>
              <a:cs typeface="+mn-cs"/>
            </a:endParaRPr>
          </a:p>
        </p:txBody>
      </p:sp>
      <p:sp>
        <p:nvSpPr>
          <p:cNvPr id="5" name="Title 2"/>
          <p:cNvSpPr txBox="1">
            <a:spLocks/>
          </p:cNvSpPr>
          <p:nvPr/>
        </p:nvSpPr>
        <p:spPr bwMode="auto">
          <a:xfrm>
            <a:off x="1377950" y="3778250"/>
            <a:ext cx="2692400" cy="677108"/>
          </a:xfrm>
          <a:prstGeom prst="rect">
            <a:avLst/>
          </a:prstGeom>
          <a:noFill/>
          <a:ln w="2222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tIns="0" rIns="0" bIns="0">
            <a:spAutoFit/>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a:defRPr/>
            </a:pPr>
            <a:r>
              <a:rPr lang="en-US" dirty="0" smtClean="0">
                <a:ea typeface="MS PGothic" charset="-128"/>
                <a:cs typeface="+mn-cs"/>
              </a:rPr>
              <a:t>Data Layout from Step 1</a:t>
            </a:r>
            <a:endParaRPr lang="en-US" dirty="0">
              <a:ea typeface="MS PGothic" charset="-128"/>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1257800055"/>
              </p:ext>
            </p:extLst>
          </p:nvPr>
        </p:nvGraphicFramePr>
        <p:xfrm>
          <a:off x="6681192" y="1150059"/>
          <a:ext cx="2949177" cy="1509712"/>
        </p:xfrm>
        <a:graphic>
          <a:graphicData uri="http://schemas.openxmlformats.org/drawingml/2006/table">
            <a:tbl>
              <a:tblPr firstRow="1" bandRow="1">
                <a:tableStyleId>{5C22544A-7EE6-4342-B048-85BDC9FD1C3A}</a:tableStyleId>
              </a:tblPr>
              <a:tblGrid>
                <a:gridCol w="983059"/>
                <a:gridCol w="983059"/>
                <a:gridCol w="983059"/>
              </a:tblGrid>
              <a:tr h="371074">
                <a:tc>
                  <a:txBody>
                    <a:bodyPr/>
                    <a:lstStyle/>
                    <a:p>
                      <a:r>
                        <a:rPr lang="en-US" sz="1000" dirty="0" smtClean="0"/>
                        <a:t>Home</a:t>
                      </a:r>
                      <a:r>
                        <a:rPr lang="en-US" sz="1000" baseline="0" dirty="0" smtClean="0"/>
                        <a:t> Team</a:t>
                      </a:r>
                      <a:endParaRPr lang="en-US" sz="1000" dirty="0"/>
                    </a:p>
                  </a:txBody>
                  <a:tcPr marT="45749" marB="45749"/>
                </a:tc>
                <a:tc>
                  <a:txBody>
                    <a:bodyPr/>
                    <a:lstStyle/>
                    <a:p>
                      <a:r>
                        <a:rPr lang="en-US" sz="1000" dirty="0" smtClean="0"/>
                        <a:t>Spread</a:t>
                      </a:r>
                      <a:endParaRPr lang="en-US" sz="1000" dirty="0"/>
                    </a:p>
                  </a:txBody>
                  <a:tcPr marT="45749" marB="45749"/>
                </a:tc>
                <a:tc>
                  <a:txBody>
                    <a:bodyPr/>
                    <a:lstStyle/>
                    <a:p>
                      <a:r>
                        <a:rPr lang="en-US" sz="1000" dirty="0" smtClean="0"/>
                        <a:t>Away</a:t>
                      </a:r>
                      <a:r>
                        <a:rPr lang="en-US" sz="1000" baseline="0" dirty="0" smtClean="0"/>
                        <a:t> Team</a:t>
                      </a:r>
                      <a:endParaRPr lang="en-US" sz="1000" dirty="0"/>
                    </a:p>
                  </a:txBody>
                  <a:tcPr marT="45749" marB="45749"/>
                </a:tc>
              </a:tr>
              <a:tr h="396490">
                <a:tc>
                  <a:txBody>
                    <a:bodyPr/>
                    <a:lstStyle/>
                    <a:p>
                      <a:r>
                        <a:rPr lang="en-US" sz="1000" dirty="0" smtClean="0"/>
                        <a:t>Detroit</a:t>
                      </a:r>
                      <a:endParaRPr lang="en-US" sz="1000" dirty="0"/>
                    </a:p>
                  </a:txBody>
                  <a:tcPr marT="45749" marB="45749"/>
                </a:tc>
                <a:tc>
                  <a:txBody>
                    <a:bodyPr/>
                    <a:lstStyle/>
                    <a:p>
                      <a:r>
                        <a:rPr lang="en-US" sz="1000" dirty="0" smtClean="0"/>
                        <a:t>-10</a:t>
                      </a:r>
                      <a:endParaRPr lang="en-US" sz="1000" dirty="0"/>
                    </a:p>
                  </a:txBody>
                  <a:tcPr marT="45749" marB="4574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New York</a:t>
                      </a:r>
                    </a:p>
                    <a:p>
                      <a:endParaRPr lang="en-US" sz="1000" dirty="0"/>
                    </a:p>
                  </a:txBody>
                  <a:tcPr marT="45749" marB="45749"/>
                </a:tc>
              </a:tr>
              <a:tr h="371074">
                <a:tc>
                  <a:txBody>
                    <a:bodyPr/>
                    <a:lstStyle/>
                    <a:p>
                      <a:r>
                        <a:rPr lang="en-US" sz="1000" dirty="0" smtClean="0"/>
                        <a:t>Chicago</a:t>
                      </a:r>
                      <a:endParaRPr lang="en-US" sz="1000" dirty="0"/>
                    </a:p>
                  </a:txBody>
                  <a:tcPr marT="45749" marB="45749"/>
                </a:tc>
                <a:tc>
                  <a:txBody>
                    <a:bodyPr/>
                    <a:lstStyle/>
                    <a:p>
                      <a:r>
                        <a:rPr lang="en-US" sz="1000" dirty="0" smtClean="0"/>
                        <a:t>5</a:t>
                      </a:r>
                      <a:endParaRPr lang="en-US" sz="1000" dirty="0"/>
                    </a:p>
                  </a:txBody>
                  <a:tcPr marT="45749" marB="45749"/>
                </a:tc>
                <a:tc>
                  <a:txBody>
                    <a:bodyPr/>
                    <a:lstStyle/>
                    <a:p>
                      <a:r>
                        <a:rPr lang="en-US" sz="1000" dirty="0" smtClean="0"/>
                        <a:t>Portland</a:t>
                      </a:r>
                      <a:endParaRPr lang="en-US" sz="1000" dirty="0"/>
                    </a:p>
                  </a:txBody>
                  <a:tcPr marT="45749" marB="45749"/>
                </a:tc>
              </a:tr>
              <a:tr h="371074">
                <a:tc>
                  <a:txBody>
                    <a:bodyPr/>
                    <a:lstStyle/>
                    <a:p>
                      <a:r>
                        <a:rPr lang="is-IS" sz="1000" dirty="0" smtClean="0"/>
                        <a:t>…</a:t>
                      </a:r>
                      <a:endParaRPr lang="en-US" sz="1000" dirty="0"/>
                    </a:p>
                  </a:txBody>
                  <a:tcPr marT="45749" marB="45749"/>
                </a:tc>
                <a:tc>
                  <a:txBody>
                    <a:bodyPr/>
                    <a:lstStyle/>
                    <a:p>
                      <a:endParaRPr lang="en-US" sz="1000" dirty="0"/>
                    </a:p>
                  </a:txBody>
                  <a:tcPr marT="45749" marB="45749"/>
                </a:tc>
                <a:tc>
                  <a:txBody>
                    <a:bodyPr/>
                    <a:lstStyle/>
                    <a:p>
                      <a:endParaRPr lang="en-US" sz="1000" dirty="0"/>
                    </a:p>
                  </a:txBody>
                  <a:tcPr marT="45749" marB="45749"/>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50640510"/>
              </p:ext>
            </p:extLst>
          </p:nvPr>
        </p:nvGraphicFramePr>
        <p:xfrm>
          <a:off x="1377950" y="4719638"/>
          <a:ext cx="7442026" cy="1687512"/>
        </p:xfrm>
        <a:graphic>
          <a:graphicData uri="http://schemas.openxmlformats.org/drawingml/2006/table">
            <a:tbl>
              <a:tblPr firstRow="1" bandRow="1">
                <a:tableStyleId>{5C22544A-7EE6-4342-B048-85BDC9FD1C3A}</a:tableStyleId>
              </a:tblPr>
              <a:tblGrid>
                <a:gridCol w="575645"/>
                <a:gridCol w="669389"/>
                <a:gridCol w="644902"/>
                <a:gridCol w="719030"/>
                <a:gridCol w="1208265"/>
                <a:gridCol w="1208265"/>
                <a:gridCol w="1208265"/>
                <a:gridCol w="1208265"/>
              </a:tblGrid>
              <a:tr h="396464">
                <a:tc>
                  <a:txBody>
                    <a:bodyPr/>
                    <a:lstStyle/>
                    <a:p>
                      <a:r>
                        <a:rPr lang="en-US" sz="1000" dirty="0" smtClean="0"/>
                        <a:t>Home</a:t>
                      </a:r>
                      <a:r>
                        <a:rPr lang="en-US" sz="1000" baseline="0" dirty="0" smtClean="0"/>
                        <a:t> Team</a:t>
                      </a:r>
                      <a:endParaRPr lang="en-US" sz="1000" dirty="0"/>
                    </a:p>
                  </a:txBody>
                  <a:tcPr marL="91431" marR="91431" marT="45746" marB="45746"/>
                </a:tc>
                <a:tc>
                  <a:txBody>
                    <a:bodyPr/>
                    <a:lstStyle/>
                    <a:p>
                      <a:r>
                        <a:rPr lang="en-US" sz="1000" dirty="0" smtClean="0"/>
                        <a:t>Home Score</a:t>
                      </a:r>
                      <a:endParaRPr lang="en-US" sz="1000" dirty="0"/>
                    </a:p>
                  </a:txBody>
                  <a:tcPr marL="91431" marR="91431" marT="45746" marB="45746"/>
                </a:tc>
                <a:tc>
                  <a:txBody>
                    <a:bodyPr/>
                    <a:lstStyle/>
                    <a:p>
                      <a:r>
                        <a:rPr lang="en-US" sz="1000" dirty="0" smtClean="0"/>
                        <a:t>Away</a:t>
                      </a:r>
                      <a:r>
                        <a:rPr lang="en-US" sz="1000" baseline="0" dirty="0" smtClean="0"/>
                        <a:t> Team</a:t>
                      </a:r>
                      <a:endParaRPr lang="en-US" sz="1000" dirty="0"/>
                    </a:p>
                  </a:txBody>
                  <a:tcPr marL="91431" marR="91431" marT="45746" marB="45746"/>
                </a:tc>
                <a:tc>
                  <a:txBody>
                    <a:bodyPr/>
                    <a:lstStyle/>
                    <a:p>
                      <a:r>
                        <a:rPr lang="en-US" sz="1000" dirty="0" smtClean="0"/>
                        <a:t>Away Score</a:t>
                      </a:r>
                      <a:endParaRPr lang="en-US" sz="1000" dirty="0"/>
                    </a:p>
                  </a:txBody>
                  <a:tcPr marL="91431" marR="91431" marT="45746" marB="45746"/>
                </a:tc>
                <a:tc>
                  <a:txBody>
                    <a:bodyPr/>
                    <a:lstStyle/>
                    <a:p>
                      <a:r>
                        <a:rPr lang="en-US" sz="1000" dirty="0" smtClean="0"/>
                        <a:t>Time Status String</a:t>
                      </a:r>
                      <a:endParaRPr lang="en-US" sz="1000" dirty="0"/>
                    </a:p>
                  </a:txBody>
                  <a:tcPr marL="91431" marR="91431" marT="45746" marB="45746"/>
                </a:tc>
                <a:tc>
                  <a:txBody>
                    <a:bodyPr/>
                    <a:lstStyle/>
                    <a:p>
                      <a:r>
                        <a:rPr lang="en-US" sz="1000" dirty="0" smtClean="0"/>
                        <a:t>Final</a:t>
                      </a:r>
                      <a:r>
                        <a:rPr lang="en-US" sz="1000" baseline="0" dirty="0" smtClean="0"/>
                        <a:t> Score</a:t>
                      </a:r>
                    </a:p>
                    <a:p>
                      <a:r>
                        <a:rPr lang="en-US" sz="1000" baseline="0" dirty="0" smtClean="0"/>
                        <a:t>Home</a:t>
                      </a:r>
                      <a:endParaRPr lang="en-US" sz="1000" dirty="0"/>
                    </a:p>
                  </a:txBody>
                  <a:tcPr marL="91431" marR="91431" marT="45746" marB="45746"/>
                </a:tc>
                <a:tc>
                  <a:txBody>
                    <a:bodyPr/>
                    <a:lstStyle/>
                    <a:p>
                      <a:r>
                        <a:rPr lang="en-US" sz="1000" dirty="0" smtClean="0"/>
                        <a:t>Final Score</a:t>
                      </a:r>
                    </a:p>
                    <a:p>
                      <a:r>
                        <a:rPr lang="en-US" sz="1000" dirty="0" smtClean="0"/>
                        <a:t>Away</a:t>
                      </a:r>
                      <a:endParaRPr lang="en-US" sz="1000" dirty="0"/>
                    </a:p>
                  </a:txBody>
                  <a:tcPr marL="91431" marR="91431" marT="45746" marB="45746"/>
                </a:tc>
                <a:tc>
                  <a:txBody>
                    <a:bodyPr/>
                    <a:lstStyle/>
                    <a:p>
                      <a:r>
                        <a:rPr lang="en-US" sz="1000" dirty="0" smtClean="0"/>
                        <a:t>Winner</a:t>
                      </a:r>
                      <a:endParaRPr lang="en-US" sz="1000" dirty="0"/>
                    </a:p>
                  </a:txBody>
                  <a:tcPr marL="91431" marR="91431" marT="45746" marB="45746"/>
                </a:tc>
              </a:tr>
              <a:tr h="548950">
                <a:tc>
                  <a:txBody>
                    <a:bodyPr/>
                    <a:lstStyle/>
                    <a:p>
                      <a:r>
                        <a:rPr lang="en-US" sz="1000" dirty="0" smtClean="0"/>
                        <a:t>Detroit</a:t>
                      </a:r>
                      <a:endParaRPr lang="en-US" sz="1000" dirty="0"/>
                    </a:p>
                  </a:txBody>
                  <a:tcPr marL="91431" marR="91431" marT="45746" marB="45746"/>
                </a:tc>
                <a:tc>
                  <a:txBody>
                    <a:bodyPr/>
                    <a:lstStyle/>
                    <a:p>
                      <a:r>
                        <a:rPr lang="en-US" sz="1000" dirty="0" smtClean="0"/>
                        <a:t>89</a:t>
                      </a:r>
                      <a:endParaRPr lang="en-US" sz="1000" dirty="0"/>
                    </a:p>
                  </a:txBody>
                  <a:tcPr marL="91431" marR="91431" marT="45746" marB="45746"/>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t>New York</a:t>
                      </a:r>
                    </a:p>
                    <a:p>
                      <a:endParaRPr lang="en-US" sz="1000" dirty="0"/>
                    </a:p>
                  </a:txBody>
                  <a:tcPr marL="91431" marR="91431" marT="45746" marB="45746"/>
                </a:tc>
                <a:tc>
                  <a:txBody>
                    <a:bodyPr/>
                    <a:lstStyle/>
                    <a:p>
                      <a:r>
                        <a:rPr lang="en-US" sz="1000" dirty="0" smtClean="0"/>
                        <a:t>90</a:t>
                      </a:r>
                      <a:endParaRPr lang="en-US" sz="1000" dirty="0"/>
                    </a:p>
                  </a:txBody>
                  <a:tcPr marL="91431" marR="91431" marT="45746" marB="45746"/>
                </a:tc>
                <a:tc>
                  <a:txBody>
                    <a:bodyPr/>
                    <a:lstStyle/>
                    <a:p>
                      <a:r>
                        <a:rPr lang="en-US" sz="1000" dirty="0" smtClean="0"/>
                        <a:t>5:00</a:t>
                      </a:r>
                      <a:r>
                        <a:rPr lang="en-US" sz="1000" baseline="0" dirty="0" smtClean="0"/>
                        <a:t> left in the 4th</a:t>
                      </a:r>
                      <a:endParaRPr lang="en-US" sz="1000" dirty="0"/>
                    </a:p>
                  </a:txBody>
                  <a:tcPr marL="91431" marR="91431" marT="45746" marB="45746"/>
                </a:tc>
                <a:tc>
                  <a:txBody>
                    <a:bodyPr/>
                    <a:lstStyle/>
                    <a:p>
                      <a:r>
                        <a:rPr lang="en-US" sz="1000" dirty="0" smtClean="0"/>
                        <a:t>95</a:t>
                      </a:r>
                      <a:endParaRPr lang="en-US" sz="1000" dirty="0"/>
                    </a:p>
                  </a:txBody>
                  <a:tcPr marL="91431" marR="91431" marT="45746" marB="45746"/>
                </a:tc>
                <a:tc>
                  <a:txBody>
                    <a:bodyPr/>
                    <a:lstStyle/>
                    <a:p>
                      <a:r>
                        <a:rPr lang="en-US" sz="1000" dirty="0" smtClean="0"/>
                        <a:t>97</a:t>
                      </a:r>
                      <a:endParaRPr lang="en-US" sz="1000" dirty="0"/>
                    </a:p>
                  </a:txBody>
                  <a:tcPr marL="91431" marR="91431" marT="45746" marB="45746"/>
                </a:tc>
                <a:tc>
                  <a:txBody>
                    <a:bodyPr/>
                    <a:lstStyle/>
                    <a:p>
                      <a:r>
                        <a:rPr lang="en-US" sz="1000" dirty="0" smtClean="0"/>
                        <a:t>Knicks</a:t>
                      </a:r>
                      <a:endParaRPr lang="en-US" sz="1000" dirty="0"/>
                    </a:p>
                  </a:txBody>
                  <a:tcPr marL="91431" marR="91431" marT="45746" marB="45746"/>
                </a:tc>
              </a:tr>
              <a:tr h="371049">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r>
              <a:tr h="371049">
                <a:tc>
                  <a:txBody>
                    <a:bodyPr/>
                    <a:lstStyle/>
                    <a:p>
                      <a:r>
                        <a:rPr lang="is-IS" sz="1000" dirty="0" smtClean="0"/>
                        <a:t>…</a:t>
                      </a:r>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c>
                  <a:txBody>
                    <a:bodyPr/>
                    <a:lstStyle/>
                    <a:p>
                      <a:endParaRPr lang="en-US" sz="1000" dirty="0"/>
                    </a:p>
                  </a:txBody>
                  <a:tcPr marL="91431" marR="91431" marT="45746" marB="45746"/>
                </a:tc>
              </a:tr>
            </a:tbl>
          </a:graphicData>
        </a:graphic>
      </p:graphicFrame>
      <p:sp>
        <p:nvSpPr>
          <p:cNvPr id="10" name="Notched Right Arrow 9"/>
          <p:cNvSpPr/>
          <p:nvPr/>
        </p:nvSpPr>
        <p:spPr>
          <a:xfrm rot="3450757">
            <a:off x="7533245" y="3231690"/>
            <a:ext cx="1354137" cy="333375"/>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621" name="TextBox 10"/>
          <p:cNvSpPr txBox="1">
            <a:spLocks noChangeArrowheads="1"/>
          </p:cNvSpPr>
          <p:nvPr/>
        </p:nvSpPr>
        <p:spPr bwMode="auto">
          <a:xfrm>
            <a:off x="8312384" y="3063167"/>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join</a:t>
            </a:r>
          </a:p>
        </p:txBody>
      </p:sp>
      <p:sp>
        <p:nvSpPr>
          <p:cNvPr id="21622" name="TextBox 11"/>
          <p:cNvSpPr txBox="1">
            <a:spLocks noChangeArrowheads="1"/>
          </p:cNvSpPr>
          <p:nvPr/>
        </p:nvSpPr>
        <p:spPr bwMode="auto">
          <a:xfrm>
            <a:off x="10215563" y="5283200"/>
            <a:ext cx="16240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Approx 100 records per game</a:t>
            </a:r>
          </a:p>
        </p:txBody>
      </p:sp>
      <p:sp>
        <p:nvSpPr>
          <p:cNvPr id="21623" name="TextBox 12"/>
          <p:cNvSpPr txBox="1">
            <a:spLocks noChangeArrowheads="1"/>
          </p:cNvSpPr>
          <p:nvPr/>
        </p:nvSpPr>
        <p:spPr bwMode="auto">
          <a:xfrm>
            <a:off x="10248900" y="1611313"/>
            <a:ext cx="16240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1 record per game</a:t>
            </a:r>
          </a:p>
        </p:txBody>
      </p:sp>
      <p:sp>
        <p:nvSpPr>
          <p:cNvPr id="17" name="Title 1"/>
          <p:cNvSpPr txBox="1">
            <a:spLocks/>
          </p:cNvSpPr>
          <p:nvPr/>
        </p:nvSpPr>
        <p:spPr bwMode="auto">
          <a:xfrm>
            <a:off x="446088" y="293686"/>
            <a:ext cx="113934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altLang="en-US" kern="0" dirty="0" smtClean="0"/>
              <a:t>Data wrangling in notebook .  </a:t>
            </a:r>
          </a:p>
          <a:p>
            <a:r>
              <a:rPr lang="en-US" altLang="en-US" kern="0" dirty="0" smtClean="0"/>
              <a:t>Step 2.  Merge in odds data</a:t>
            </a:r>
            <a:endParaRPr lang="en-US" altLang="en-US" kern="0" dirty="0"/>
          </a:p>
        </p:txBody>
      </p:sp>
      <p:pic>
        <p:nvPicPr>
          <p:cNvPr id="2" name="Picture 1"/>
          <p:cNvPicPr>
            <a:picLocks noChangeAspect="1"/>
          </p:cNvPicPr>
          <p:nvPr/>
        </p:nvPicPr>
        <p:blipFill>
          <a:blip r:embed="rId3"/>
          <a:stretch>
            <a:fillRect/>
          </a:stretch>
        </p:blipFill>
        <p:spPr>
          <a:xfrm>
            <a:off x="7596980" y="1097455"/>
            <a:ext cx="1117600" cy="901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621"/>
                                        </p:tgtEl>
                                        <p:attrNameLst>
                                          <p:attrName>style.visibility</p:attrName>
                                        </p:attrNameLst>
                                      </p:cBhvr>
                                      <p:to>
                                        <p:strVal val="visible"/>
                                      </p:to>
                                    </p:set>
                                    <p:animEffect transition="in" filter="checkerboard(across)">
                                      <p:cBhvr>
                                        <p:cTn id="10" dur="500"/>
                                        <p:tgtEl>
                                          <p:spTgt spid="2162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1979 0.03334 L 0.1043 0.52408 " pathEditMode="relative" rAng="0" ptsTypes="AA">
                                      <p:cBhvr>
                                        <p:cTn id="19" dur="2000" fill="hold"/>
                                        <p:tgtEl>
                                          <p:spTgt spid="2"/>
                                        </p:tgtEl>
                                        <p:attrNameLst>
                                          <p:attrName>ppt_x</p:attrName>
                                          <p:attrName>ppt_y</p:attrName>
                                        </p:attrNameLst>
                                      </p:cBhvr>
                                      <p:rCtr x="4219" y="24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6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‘key’ column to historical score</a:t>
            </a:r>
            <a:endParaRPr lang="en-US" dirty="0"/>
          </a:p>
        </p:txBody>
      </p:sp>
      <p:sp>
        <p:nvSpPr>
          <p:cNvPr id="5" name="Title 1"/>
          <p:cNvSpPr txBox="1">
            <a:spLocks/>
          </p:cNvSpPr>
          <p:nvPr/>
        </p:nvSpPr>
        <p:spPr bwMode="auto">
          <a:xfrm>
            <a:off x="353484" y="1026015"/>
            <a:ext cx="5057502"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Key will be of the form : </a:t>
            </a:r>
            <a:r>
              <a:rPr lang="en-US" sz="1400" kern="0" dirty="0" err="1" smtClean="0"/>
              <a:t>date.awayTeam.homeTeam</a:t>
            </a:r>
            <a:endParaRPr lang="en-US" sz="1400" kern="0" dirty="0" smtClean="0"/>
          </a:p>
          <a:p>
            <a:r>
              <a:rPr lang="en-US" sz="1400" kern="0" dirty="0"/>
              <a:t>Score data was loaded into </a:t>
            </a:r>
            <a:r>
              <a:rPr lang="en-US" sz="1400" kern="0" dirty="0" err="1"/>
              <a:t>rtscoresAndFinalDF</a:t>
            </a:r>
            <a:r>
              <a:rPr lang="en-US" sz="1400" kern="0" dirty="0"/>
              <a:t> </a:t>
            </a:r>
            <a:r>
              <a:rPr lang="en-US" sz="1400" kern="0" dirty="0" err="1"/>
              <a:t>dataframe</a:t>
            </a:r>
            <a:endParaRPr lang="en-US" sz="1400" kern="0" dirty="0"/>
          </a:p>
          <a:p>
            <a:endParaRPr lang="en-US" sz="1400" kern="0" dirty="0"/>
          </a:p>
        </p:txBody>
      </p:sp>
      <p:sp>
        <p:nvSpPr>
          <p:cNvPr id="6" name="Title 1"/>
          <p:cNvSpPr txBox="1">
            <a:spLocks/>
          </p:cNvSpPr>
          <p:nvPr/>
        </p:nvSpPr>
        <p:spPr bwMode="auto">
          <a:xfrm>
            <a:off x="707010" y="2825886"/>
            <a:ext cx="3782338"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err="1" smtClean="0"/>
              <a:t>withColumn</a:t>
            </a:r>
            <a:r>
              <a:rPr lang="en-US" sz="1400" kern="0" dirty="0" smtClean="0"/>
              <a:t> creates a new column called key</a:t>
            </a:r>
            <a:endParaRPr lang="en-US" sz="1400" kern="0" dirty="0"/>
          </a:p>
        </p:txBody>
      </p:sp>
      <p:sp>
        <p:nvSpPr>
          <p:cNvPr id="8" name="Title 1"/>
          <p:cNvSpPr txBox="1">
            <a:spLocks/>
          </p:cNvSpPr>
          <p:nvPr/>
        </p:nvSpPr>
        <p:spPr bwMode="auto">
          <a:xfrm>
            <a:off x="496413" y="3955455"/>
            <a:ext cx="5057502"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Results </a:t>
            </a:r>
            <a:endParaRPr lang="en-US" sz="1400" b="1" kern="0" dirty="0"/>
          </a:p>
        </p:txBody>
      </p:sp>
      <p:cxnSp>
        <p:nvCxnSpPr>
          <p:cNvPr id="10" name="Straight Arrow Connector 9"/>
          <p:cNvCxnSpPr/>
          <p:nvPr/>
        </p:nvCxnSpPr>
        <p:spPr>
          <a:xfrm flipV="1">
            <a:off x="4314779" y="2444198"/>
            <a:ext cx="844395" cy="503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bwMode="auto">
          <a:xfrm>
            <a:off x="2882234" y="3315654"/>
            <a:ext cx="2671681"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Logic that concatenates existing columns into a </a:t>
            </a:r>
            <a:r>
              <a:rPr lang="en-US" sz="1400" kern="0" smtClean="0"/>
              <a:t>new string</a:t>
            </a:r>
            <a:endParaRPr lang="en-US" sz="1400" kern="0" dirty="0"/>
          </a:p>
        </p:txBody>
      </p:sp>
      <p:cxnSp>
        <p:nvCxnSpPr>
          <p:cNvPr id="12" name="Straight Arrow Connector 11"/>
          <p:cNvCxnSpPr/>
          <p:nvPr/>
        </p:nvCxnSpPr>
        <p:spPr>
          <a:xfrm flipV="1">
            <a:off x="5413472" y="2514423"/>
            <a:ext cx="1411534" cy="807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
          <a:stretch>
            <a:fillRect/>
          </a:stretch>
        </p:blipFill>
        <p:spPr>
          <a:xfrm>
            <a:off x="263950" y="1955746"/>
            <a:ext cx="10730845" cy="566438"/>
          </a:xfrm>
          <a:prstGeom prst="rect">
            <a:avLst/>
          </a:prstGeom>
        </p:spPr>
      </p:pic>
      <p:pic>
        <p:nvPicPr>
          <p:cNvPr id="16" name="Picture 15"/>
          <p:cNvPicPr>
            <a:picLocks noChangeAspect="1"/>
          </p:cNvPicPr>
          <p:nvPr/>
        </p:nvPicPr>
        <p:blipFill>
          <a:blip r:embed="rId3"/>
          <a:stretch>
            <a:fillRect/>
          </a:stretch>
        </p:blipFill>
        <p:spPr>
          <a:xfrm>
            <a:off x="365124" y="4411457"/>
            <a:ext cx="11508229" cy="1547036"/>
          </a:xfrm>
          <a:prstGeom prst="rect">
            <a:avLst/>
          </a:prstGeom>
        </p:spPr>
      </p:pic>
      <p:sp>
        <p:nvSpPr>
          <p:cNvPr id="18" name="Rectangle 17"/>
          <p:cNvSpPr/>
          <p:nvPr/>
        </p:nvSpPr>
        <p:spPr>
          <a:xfrm>
            <a:off x="10260170" y="4637988"/>
            <a:ext cx="1613184" cy="132050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025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472" y="254360"/>
            <a:ext cx="11394016" cy="527603"/>
          </a:xfrm>
        </p:spPr>
        <p:txBody>
          <a:bodyPr/>
          <a:lstStyle/>
          <a:p>
            <a:r>
              <a:rPr lang="en-US" dirty="0" smtClean="0"/>
              <a:t>Split historical score </a:t>
            </a:r>
            <a:r>
              <a:rPr lang="en-US" dirty="0" err="1" smtClean="0"/>
              <a:t>dataframe</a:t>
            </a:r>
            <a:r>
              <a:rPr lang="en-US" dirty="0" smtClean="0"/>
              <a:t> into 2 </a:t>
            </a:r>
            <a:r>
              <a:rPr lang="en-US" dirty="0" err="1" smtClean="0"/>
              <a:t>dataframes</a:t>
            </a:r>
            <a:endParaRPr lang="en-US" dirty="0"/>
          </a:p>
        </p:txBody>
      </p:sp>
      <p:pic>
        <p:nvPicPr>
          <p:cNvPr id="3" name="Picture 2"/>
          <p:cNvPicPr>
            <a:picLocks noChangeAspect="1"/>
          </p:cNvPicPr>
          <p:nvPr/>
        </p:nvPicPr>
        <p:blipFill>
          <a:blip r:embed="rId2"/>
          <a:stretch>
            <a:fillRect/>
          </a:stretch>
        </p:blipFill>
        <p:spPr>
          <a:xfrm>
            <a:off x="419472" y="1302911"/>
            <a:ext cx="9258300" cy="673100"/>
          </a:xfrm>
          <a:prstGeom prst="rect">
            <a:avLst/>
          </a:prstGeom>
        </p:spPr>
      </p:pic>
      <p:pic>
        <p:nvPicPr>
          <p:cNvPr id="4" name="Picture 3"/>
          <p:cNvPicPr>
            <a:picLocks noChangeAspect="1"/>
          </p:cNvPicPr>
          <p:nvPr/>
        </p:nvPicPr>
        <p:blipFill>
          <a:blip r:embed="rId3"/>
          <a:stretch>
            <a:fillRect/>
          </a:stretch>
        </p:blipFill>
        <p:spPr>
          <a:xfrm>
            <a:off x="419472" y="1861334"/>
            <a:ext cx="8597900" cy="292100"/>
          </a:xfrm>
          <a:prstGeom prst="rect">
            <a:avLst/>
          </a:prstGeom>
        </p:spPr>
      </p:pic>
      <p:sp>
        <p:nvSpPr>
          <p:cNvPr id="5" name="Title 1"/>
          <p:cNvSpPr txBox="1">
            <a:spLocks/>
          </p:cNvSpPr>
          <p:nvPr/>
        </p:nvSpPr>
        <p:spPr bwMode="auto">
          <a:xfrm>
            <a:off x="419472" y="896134"/>
            <a:ext cx="5057502"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Score data was loaded into </a:t>
            </a:r>
            <a:r>
              <a:rPr lang="en-US" sz="1400" kern="0" dirty="0" err="1" smtClean="0"/>
              <a:t>rtscoresAndFinalDF</a:t>
            </a:r>
            <a:r>
              <a:rPr lang="en-US" sz="1400" kern="0" dirty="0" smtClean="0"/>
              <a:t> </a:t>
            </a:r>
            <a:r>
              <a:rPr lang="en-US" sz="1400" kern="0" dirty="0" err="1" smtClean="0"/>
              <a:t>dataframe</a:t>
            </a:r>
            <a:endParaRPr lang="en-US" sz="1400" kern="0" dirty="0"/>
          </a:p>
        </p:txBody>
      </p:sp>
      <p:sp>
        <p:nvSpPr>
          <p:cNvPr id="6" name="Title 1"/>
          <p:cNvSpPr txBox="1">
            <a:spLocks/>
          </p:cNvSpPr>
          <p:nvPr/>
        </p:nvSpPr>
        <p:spPr bwMode="auto">
          <a:xfrm>
            <a:off x="777691" y="2382788"/>
            <a:ext cx="3511506"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Filter transformation splits </a:t>
            </a:r>
            <a:r>
              <a:rPr lang="en-US" sz="1400" kern="0" smtClean="0"/>
              <a:t>the data sets</a:t>
            </a:r>
            <a:endParaRPr lang="en-US" sz="1400" kern="0" dirty="0"/>
          </a:p>
        </p:txBody>
      </p:sp>
      <p:sp>
        <p:nvSpPr>
          <p:cNvPr id="8" name="Title 1"/>
          <p:cNvSpPr txBox="1">
            <a:spLocks/>
          </p:cNvSpPr>
          <p:nvPr/>
        </p:nvSpPr>
        <p:spPr bwMode="auto">
          <a:xfrm>
            <a:off x="5308303" y="3480298"/>
            <a:ext cx="5057502"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800" b="1" kern="0" dirty="0" smtClean="0"/>
              <a:t>Results </a:t>
            </a:r>
            <a:endParaRPr lang="en-US" sz="1800" b="1" kern="0" dirty="0"/>
          </a:p>
        </p:txBody>
      </p:sp>
      <p:cxnSp>
        <p:nvCxnSpPr>
          <p:cNvPr id="10" name="Straight Arrow Connector 9"/>
          <p:cNvCxnSpPr/>
          <p:nvPr/>
        </p:nvCxnSpPr>
        <p:spPr>
          <a:xfrm flipV="1">
            <a:off x="4034673" y="2199942"/>
            <a:ext cx="530089" cy="334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itle 1"/>
          <p:cNvSpPr txBox="1">
            <a:spLocks/>
          </p:cNvSpPr>
          <p:nvPr/>
        </p:nvSpPr>
        <p:spPr bwMode="auto">
          <a:xfrm>
            <a:off x="3091153" y="2732449"/>
            <a:ext cx="240857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Column that we apply the filter criteria to $”..” is shorthand for </a:t>
            </a:r>
            <a:r>
              <a:rPr lang="en-US" sz="1400" kern="0" dirty="0" err="1" smtClean="0"/>
              <a:t>df.colname</a:t>
            </a:r>
            <a:endParaRPr lang="en-US" sz="1400" kern="0" dirty="0"/>
          </a:p>
        </p:txBody>
      </p:sp>
      <p:cxnSp>
        <p:nvCxnSpPr>
          <p:cNvPr id="12" name="Straight Arrow Connector 11"/>
          <p:cNvCxnSpPr/>
          <p:nvPr/>
        </p:nvCxnSpPr>
        <p:spPr>
          <a:xfrm flipV="1">
            <a:off x="5225162" y="2150845"/>
            <a:ext cx="713725" cy="511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itle 1"/>
          <p:cNvSpPr txBox="1">
            <a:spLocks/>
          </p:cNvSpPr>
          <p:nvPr/>
        </p:nvSpPr>
        <p:spPr bwMode="auto">
          <a:xfrm>
            <a:off x="6725207" y="2789565"/>
            <a:ext cx="146871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Filter Predicate</a:t>
            </a:r>
            <a:endParaRPr lang="en-US" sz="1400" kern="0" dirty="0"/>
          </a:p>
        </p:txBody>
      </p:sp>
      <p:cxnSp>
        <p:nvCxnSpPr>
          <p:cNvPr id="19" name="Straight Arrow Connector 18"/>
          <p:cNvCxnSpPr/>
          <p:nvPr/>
        </p:nvCxnSpPr>
        <p:spPr>
          <a:xfrm flipV="1">
            <a:off x="7480192" y="2199942"/>
            <a:ext cx="713725" cy="511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4"/>
          <a:stretch>
            <a:fillRect/>
          </a:stretch>
        </p:blipFill>
        <p:spPr>
          <a:xfrm>
            <a:off x="1307239" y="3855924"/>
            <a:ext cx="8807777" cy="1378345"/>
          </a:xfrm>
          <a:prstGeom prst="rect">
            <a:avLst/>
          </a:prstGeom>
        </p:spPr>
      </p:pic>
      <p:pic>
        <p:nvPicPr>
          <p:cNvPr id="25" name="Picture 24"/>
          <p:cNvPicPr>
            <a:picLocks noChangeAspect="1"/>
          </p:cNvPicPr>
          <p:nvPr/>
        </p:nvPicPr>
        <p:blipFill>
          <a:blip r:embed="rId5"/>
          <a:stretch>
            <a:fillRect/>
          </a:stretch>
        </p:blipFill>
        <p:spPr>
          <a:xfrm>
            <a:off x="1259266" y="5141629"/>
            <a:ext cx="8855750" cy="1409041"/>
          </a:xfrm>
          <a:prstGeom prst="rect">
            <a:avLst/>
          </a:prstGeom>
        </p:spPr>
      </p:pic>
      <p:sp>
        <p:nvSpPr>
          <p:cNvPr id="26" name="Rectangle 25"/>
          <p:cNvSpPr/>
          <p:nvPr/>
        </p:nvSpPr>
        <p:spPr>
          <a:xfrm>
            <a:off x="1259266" y="3884843"/>
            <a:ext cx="8855750" cy="132050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259266" y="5170550"/>
            <a:ext cx="8855750" cy="1320505"/>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p:cNvSpPr txBox="1">
            <a:spLocks/>
          </p:cNvSpPr>
          <p:nvPr/>
        </p:nvSpPr>
        <p:spPr bwMode="auto">
          <a:xfrm>
            <a:off x="0" y="4309848"/>
            <a:ext cx="146871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err="1" smtClean="0"/>
              <a:t>finalscoresDF</a:t>
            </a:r>
            <a:endParaRPr lang="en-US" sz="1400" kern="0" dirty="0" smtClean="0"/>
          </a:p>
          <a:p>
            <a:r>
              <a:rPr lang="en-US" sz="1400" kern="0" dirty="0" smtClean="0"/>
              <a:t>Count = 113</a:t>
            </a:r>
          </a:p>
          <a:p>
            <a:endParaRPr lang="en-US" sz="1400" kern="0" dirty="0"/>
          </a:p>
        </p:txBody>
      </p:sp>
      <p:sp>
        <p:nvSpPr>
          <p:cNvPr id="29" name="Title 1"/>
          <p:cNvSpPr txBox="1">
            <a:spLocks/>
          </p:cNvSpPr>
          <p:nvPr/>
        </p:nvSpPr>
        <p:spPr bwMode="auto">
          <a:xfrm>
            <a:off x="43336" y="5477930"/>
            <a:ext cx="146871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err="1" smtClean="0"/>
              <a:t>rtscoresDF</a:t>
            </a:r>
            <a:endParaRPr lang="en-US" sz="1400" kern="0" dirty="0" smtClean="0"/>
          </a:p>
          <a:p>
            <a:r>
              <a:rPr lang="en-US" sz="1400" kern="0" dirty="0" smtClean="0"/>
              <a:t>Count = 13927</a:t>
            </a:r>
          </a:p>
          <a:p>
            <a:endParaRPr lang="en-US" sz="1400" kern="0" dirty="0"/>
          </a:p>
        </p:txBody>
      </p:sp>
    </p:spTree>
    <p:extLst>
      <p:ext uri="{BB962C8B-B14F-4D97-AF65-F5344CB8AC3E}">
        <p14:creationId xmlns:p14="http://schemas.microsoft.com/office/powerpoint/2010/main" val="962586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542" y="457162"/>
            <a:ext cx="11394016" cy="527603"/>
          </a:xfrm>
        </p:spPr>
        <p:txBody>
          <a:bodyPr/>
          <a:lstStyle/>
          <a:p>
            <a:r>
              <a:rPr lang="en-US" dirty="0" smtClean="0"/>
              <a:t>Add a couple of custom features</a:t>
            </a:r>
            <a:endParaRPr lang="en-US" dirty="0"/>
          </a:p>
        </p:txBody>
      </p:sp>
      <p:pic>
        <p:nvPicPr>
          <p:cNvPr id="3" name="Picture 2"/>
          <p:cNvPicPr>
            <a:picLocks noChangeAspect="1"/>
          </p:cNvPicPr>
          <p:nvPr/>
        </p:nvPicPr>
        <p:blipFill>
          <a:blip r:embed="rId2"/>
          <a:stretch>
            <a:fillRect/>
          </a:stretch>
        </p:blipFill>
        <p:spPr>
          <a:xfrm>
            <a:off x="148931" y="1528320"/>
            <a:ext cx="10121900" cy="1143000"/>
          </a:xfrm>
          <a:prstGeom prst="rect">
            <a:avLst/>
          </a:prstGeom>
        </p:spPr>
      </p:pic>
      <p:pic>
        <p:nvPicPr>
          <p:cNvPr id="4" name="Picture 3"/>
          <p:cNvPicPr>
            <a:picLocks noChangeAspect="1"/>
          </p:cNvPicPr>
          <p:nvPr/>
        </p:nvPicPr>
        <p:blipFill>
          <a:blip r:embed="rId3"/>
          <a:stretch>
            <a:fillRect/>
          </a:stretch>
        </p:blipFill>
        <p:spPr>
          <a:xfrm>
            <a:off x="227542" y="2902146"/>
            <a:ext cx="11645900" cy="1016000"/>
          </a:xfrm>
          <a:prstGeom prst="rect">
            <a:avLst/>
          </a:prstGeom>
        </p:spPr>
      </p:pic>
      <p:pic>
        <p:nvPicPr>
          <p:cNvPr id="5" name="Picture 4"/>
          <p:cNvPicPr>
            <a:picLocks noChangeAspect="1"/>
          </p:cNvPicPr>
          <p:nvPr/>
        </p:nvPicPr>
        <p:blipFill>
          <a:blip r:embed="rId4"/>
          <a:stretch>
            <a:fillRect/>
          </a:stretch>
        </p:blipFill>
        <p:spPr>
          <a:xfrm>
            <a:off x="227542" y="4028160"/>
            <a:ext cx="11829340" cy="1819050"/>
          </a:xfrm>
          <a:prstGeom prst="rect">
            <a:avLst/>
          </a:prstGeom>
        </p:spPr>
      </p:pic>
      <p:sp>
        <p:nvSpPr>
          <p:cNvPr id="6" name="Title 1"/>
          <p:cNvSpPr txBox="1">
            <a:spLocks/>
          </p:cNvSpPr>
          <p:nvPr/>
        </p:nvSpPr>
        <p:spPr bwMode="auto">
          <a:xfrm>
            <a:off x="353484" y="6201528"/>
            <a:ext cx="6273559"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 Note : as a convention the ‘a’ team is away , the ‘b’ team </a:t>
            </a:r>
            <a:r>
              <a:rPr lang="en-US" sz="1400" kern="0" smtClean="0"/>
              <a:t>is home</a:t>
            </a:r>
            <a:endParaRPr lang="en-US" sz="1400" kern="0" dirty="0"/>
          </a:p>
        </p:txBody>
      </p:sp>
      <p:sp>
        <p:nvSpPr>
          <p:cNvPr id="7" name="Title 1"/>
          <p:cNvSpPr txBox="1">
            <a:spLocks/>
          </p:cNvSpPr>
          <p:nvPr/>
        </p:nvSpPr>
        <p:spPr bwMode="auto">
          <a:xfrm>
            <a:off x="227543" y="1100178"/>
            <a:ext cx="7002816"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Here we have a few examples of adding new columns based on existing columns </a:t>
            </a:r>
            <a:r>
              <a:rPr lang="is-IS" sz="1400" kern="0" dirty="0" smtClean="0"/>
              <a:t>…</a:t>
            </a:r>
            <a:endParaRPr lang="en-US" sz="1400" kern="0" dirty="0"/>
          </a:p>
        </p:txBody>
      </p:sp>
      <p:sp>
        <p:nvSpPr>
          <p:cNvPr id="8" name="Rectangle 7"/>
          <p:cNvSpPr/>
          <p:nvPr/>
        </p:nvSpPr>
        <p:spPr>
          <a:xfrm>
            <a:off x="4915173" y="3435054"/>
            <a:ext cx="1334798" cy="373376"/>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6249971" y="3761446"/>
            <a:ext cx="2488677" cy="470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bwMode="auto">
          <a:xfrm>
            <a:off x="8870623" y="4028160"/>
            <a:ext cx="3054284" cy="77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kern="0" dirty="0" smtClean="0"/>
              <a:t>This column is important, as it will be our label we try to predict in </a:t>
            </a:r>
            <a:r>
              <a:rPr lang="en-US" sz="1400" kern="0" smtClean="0"/>
              <a:t>logistic regression model</a:t>
            </a:r>
            <a:endParaRPr lang="en-US" sz="1400" kern="0" dirty="0"/>
          </a:p>
        </p:txBody>
      </p:sp>
    </p:spTree>
    <p:extLst>
      <p:ext uri="{BB962C8B-B14F-4D97-AF65-F5344CB8AC3E}">
        <p14:creationId xmlns:p14="http://schemas.microsoft.com/office/powerpoint/2010/main" val="295568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631" y="414617"/>
            <a:ext cx="11394016" cy="527603"/>
          </a:xfrm>
        </p:spPr>
        <p:txBody>
          <a:bodyPr/>
          <a:lstStyle/>
          <a:p>
            <a:r>
              <a:rPr lang="en-US" dirty="0" smtClean="0"/>
              <a:t>Odds Data custom parsing</a:t>
            </a:r>
            <a:endParaRPr lang="en-US" dirty="0"/>
          </a:p>
        </p:txBody>
      </p:sp>
      <p:sp>
        <p:nvSpPr>
          <p:cNvPr id="3" name="Title 1"/>
          <p:cNvSpPr txBox="1">
            <a:spLocks/>
          </p:cNvSpPr>
          <p:nvPr/>
        </p:nvSpPr>
        <p:spPr bwMode="auto">
          <a:xfrm>
            <a:off x="334631" y="942220"/>
            <a:ext cx="7002816"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Recall the odds data was not a simple csv file.. </a:t>
            </a:r>
          </a:p>
          <a:p>
            <a:endParaRPr lang="en-US" sz="1400" kern="0" dirty="0"/>
          </a:p>
        </p:txBody>
      </p:sp>
      <p:pic>
        <p:nvPicPr>
          <p:cNvPr id="4" name="Picture 3"/>
          <p:cNvPicPr>
            <a:picLocks noChangeAspect="1"/>
          </p:cNvPicPr>
          <p:nvPr/>
        </p:nvPicPr>
        <p:blipFill>
          <a:blip r:embed="rId3"/>
          <a:stretch>
            <a:fillRect/>
          </a:stretch>
        </p:blipFill>
        <p:spPr>
          <a:xfrm>
            <a:off x="608008" y="1370148"/>
            <a:ext cx="6819900" cy="215900"/>
          </a:xfrm>
          <a:prstGeom prst="rect">
            <a:avLst/>
          </a:prstGeom>
        </p:spPr>
      </p:pic>
      <p:sp>
        <p:nvSpPr>
          <p:cNvPr id="5" name="Title 1"/>
          <p:cNvSpPr txBox="1">
            <a:spLocks/>
          </p:cNvSpPr>
          <p:nvPr/>
        </p:nvSpPr>
        <p:spPr bwMode="auto">
          <a:xfrm>
            <a:off x="334631" y="1683195"/>
            <a:ext cx="8844755"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For scenarios like this, you need to read the data into an RDD and perform some custom parsing </a:t>
            </a:r>
          </a:p>
          <a:p>
            <a:endParaRPr lang="en-US" sz="1400" kern="0" dirty="0"/>
          </a:p>
        </p:txBody>
      </p:sp>
      <p:pic>
        <p:nvPicPr>
          <p:cNvPr id="6" name="Picture 5"/>
          <p:cNvPicPr>
            <a:picLocks noChangeAspect="1"/>
          </p:cNvPicPr>
          <p:nvPr/>
        </p:nvPicPr>
        <p:blipFill rotWithShape="1">
          <a:blip r:embed="rId4"/>
          <a:srcRect t="21114" b="19938"/>
          <a:stretch/>
        </p:blipFill>
        <p:spPr>
          <a:xfrm>
            <a:off x="754145" y="2355737"/>
            <a:ext cx="4157224" cy="182880"/>
          </a:xfrm>
          <a:prstGeom prst="rect">
            <a:avLst/>
          </a:prstGeom>
        </p:spPr>
      </p:pic>
      <p:pic>
        <p:nvPicPr>
          <p:cNvPr id="7" name="Picture 6"/>
          <p:cNvPicPr>
            <a:picLocks noChangeAspect="1"/>
          </p:cNvPicPr>
          <p:nvPr/>
        </p:nvPicPr>
        <p:blipFill>
          <a:blip r:embed="rId5"/>
          <a:stretch>
            <a:fillRect/>
          </a:stretch>
        </p:blipFill>
        <p:spPr>
          <a:xfrm>
            <a:off x="608008" y="3243263"/>
            <a:ext cx="8448885" cy="630823"/>
          </a:xfrm>
          <a:prstGeom prst="rect">
            <a:avLst/>
          </a:prstGeom>
        </p:spPr>
      </p:pic>
      <p:pic>
        <p:nvPicPr>
          <p:cNvPr id="8" name="Picture 7"/>
          <p:cNvPicPr>
            <a:picLocks noChangeAspect="1"/>
          </p:cNvPicPr>
          <p:nvPr/>
        </p:nvPicPr>
        <p:blipFill rotWithShape="1">
          <a:blip r:embed="rId6"/>
          <a:srcRect t="1" b="9272"/>
          <a:stretch/>
        </p:blipFill>
        <p:spPr>
          <a:xfrm>
            <a:off x="921415" y="3600468"/>
            <a:ext cx="9636606" cy="274320"/>
          </a:xfrm>
          <a:prstGeom prst="rect">
            <a:avLst/>
          </a:prstGeom>
        </p:spPr>
      </p:pic>
      <p:sp>
        <p:nvSpPr>
          <p:cNvPr id="9" name="Title 1"/>
          <p:cNvSpPr txBox="1">
            <a:spLocks/>
          </p:cNvSpPr>
          <p:nvPr/>
        </p:nvSpPr>
        <p:spPr bwMode="auto">
          <a:xfrm>
            <a:off x="1062063" y="2623549"/>
            <a:ext cx="11541573" cy="86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i="1" kern="0" dirty="0" smtClean="0">
                <a:latin typeface="Courier" charset="0"/>
                <a:ea typeface="Courier" charset="0"/>
                <a:cs typeface="Courier" charset="0"/>
              </a:rPr>
              <a:t>Insert custom parsing code here  (use </a:t>
            </a:r>
            <a:r>
              <a:rPr lang="en-US" sz="1400" i="1" kern="0" dirty="0" err="1" smtClean="0">
                <a:latin typeface="Courier" charset="0"/>
                <a:ea typeface="Courier" charset="0"/>
                <a:cs typeface="Courier" charset="0"/>
              </a:rPr>
              <a:t>scala</a:t>
            </a:r>
            <a:r>
              <a:rPr lang="en-US" sz="1400" i="1" kern="0" dirty="0" smtClean="0">
                <a:latin typeface="Courier" charset="0"/>
                <a:ea typeface="Courier" charset="0"/>
                <a:cs typeface="Courier" charset="0"/>
              </a:rPr>
              <a:t> string </a:t>
            </a:r>
            <a:r>
              <a:rPr lang="en-US" sz="1400" i="1" kern="0" dirty="0" err="1" smtClean="0">
                <a:latin typeface="Courier" charset="0"/>
                <a:ea typeface="Courier" charset="0"/>
                <a:cs typeface="Courier" charset="0"/>
              </a:rPr>
              <a:t>funcs</a:t>
            </a:r>
            <a:r>
              <a:rPr lang="en-US" sz="1400" i="1" kern="0" dirty="0" smtClean="0">
                <a:latin typeface="Courier" charset="0"/>
                <a:ea typeface="Courier" charset="0"/>
                <a:cs typeface="Courier" charset="0"/>
              </a:rPr>
              <a:t> like substring, </a:t>
            </a:r>
            <a:r>
              <a:rPr lang="en-US" sz="1400" i="1" kern="0" dirty="0" err="1" smtClean="0">
                <a:latin typeface="Courier" charset="0"/>
                <a:ea typeface="Courier" charset="0"/>
                <a:cs typeface="Courier" charset="0"/>
              </a:rPr>
              <a:t>lastIndexOf</a:t>
            </a:r>
            <a:r>
              <a:rPr lang="en-US" sz="1400" i="1" kern="0" dirty="0" smtClean="0">
                <a:latin typeface="Courier" charset="0"/>
                <a:ea typeface="Courier" charset="0"/>
                <a:cs typeface="Courier" charset="0"/>
              </a:rPr>
              <a:t>, length, split ) </a:t>
            </a:r>
          </a:p>
          <a:p>
            <a:r>
              <a:rPr lang="en-US" sz="1400" i="1" kern="0" dirty="0" smtClean="0">
                <a:latin typeface="Courier" charset="0"/>
                <a:ea typeface="Courier" charset="0"/>
                <a:cs typeface="Courier" charset="0"/>
              </a:rPr>
              <a:t>Quite an awful experience! </a:t>
            </a:r>
          </a:p>
        </p:txBody>
      </p:sp>
      <p:sp>
        <p:nvSpPr>
          <p:cNvPr id="10" name="Title 1"/>
          <p:cNvSpPr txBox="1">
            <a:spLocks/>
          </p:cNvSpPr>
          <p:nvPr/>
        </p:nvSpPr>
        <p:spPr bwMode="auto">
          <a:xfrm>
            <a:off x="334631" y="4169851"/>
            <a:ext cx="821548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After lots and lots of string parsing and debug, you should get something like this </a:t>
            </a:r>
            <a:r>
              <a:rPr lang="is-IS" sz="1400" b="1" kern="0" dirty="0" smtClean="0"/>
              <a:t>…. </a:t>
            </a:r>
            <a:endParaRPr lang="en-US" sz="1400" kern="0" dirty="0"/>
          </a:p>
        </p:txBody>
      </p:sp>
      <p:pic>
        <p:nvPicPr>
          <p:cNvPr id="11" name="Picture 10"/>
          <p:cNvPicPr>
            <a:picLocks noChangeAspect="1"/>
          </p:cNvPicPr>
          <p:nvPr/>
        </p:nvPicPr>
        <p:blipFill>
          <a:blip r:embed="rId7"/>
          <a:stretch>
            <a:fillRect/>
          </a:stretch>
        </p:blipFill>
        <p:spPr>
          <a:xfrm>
            <a:off x="754145" y="4547883"/>
            <a:ext cx="10688402" cy="2291438"/>
          </a:xfrm>
          <a:prstGeom prst="rect">
            <a:avLst/>
          </a:prstGeom>
        </p:spPr>
      </p:pic>
    </p:spTree>
    <p:extLst>
      <p:ext uri="{BB962C8B-B14F-4D97-AF65-F5344CB8AC3E}">
        <p14:creationId xmlns:p14="http://schemas.microsoft.com/office/powerpoint/2010/main" val="1130552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777" y="490031"/>
            <a:ext cx="11394016" cy="527603"/>
          </a:xfrm>
        </p:spPr>
        <p:txBody>
          <a:bodyPr/>
          <a:lstStyle/>
          <a:p>
            <a:r>
              <a:rPr lang="en-US" dirty="0" smtClean="0"/>
              <a:t>Join the data into final set</a:t>
            </a:r>
            <a:endParaRPr lang="en-US" dirty="0"/>
          </a:p>
        </p:txBody>
      </p:sp>
      <p:pic>
        <p:nvPicPr>
          <p:cNvPr id="4" name="Picture 3"/>
          <p:cNvPicPr>
            <a:picLocks noChangeAspect="1"/>
          </p:cNvPicPr>
          <p:nvPr/>
        </p:nvPicPr>
        <p:blipFill>
          <a:blip r:embed="rId2"/>
          <a:stretch>
            <a:fillRect/>
          </a:stretch>
        </p:blipFill>
        <p:spPr>
          <a:xfrm>
            <a:off x="603319" y="1499879"/>
            <a:ext cx="11566685" cy="1728355"/>
          </a:xfrm>
          <a:prstGeom prst="rect">
            <a:avLst/>
          </a:prstGeom>
        </p:spPr>
      </p:pic>
      <p:pic>
        <p:nvPicPr>
          <p:cNvPr id="5" name="Picture 4"/>
          <p:cNvPicPr>
            <a:picLocks noChangeAspect="1"/>
          </p:cNvPicPr>
          <p:nvPr/>
        </p:nvPicPr>
        <p:blipFill>
          <a:blip r:embed="rId3"/>
          <a:stretch>
            <a:fillRect/>
          </a:stretch>
        </p:blipFill>
        <p:spPr>
          <a:xfrm>
            <a:off x="603319" y="3879491"/>
            <a:ext cx="8682083" cy="349681"/>
          </a:xfrm>
          <a:prstGeom prst="rect">
            <a:avLst/>
          </a:prstGeom>
        </p:spPr>
      </p:pic>
      <p:sp>
        <p:nvSpPr>
          <p:cNvPr id="6" name="Title 1"/>
          <p:cNvSpPr txBox="1">
            <a:spLocks/>
          </p:cNvSpPr>
          <p:nvPr/>
        </p:nvSpPr>
        <p:spPr bwMode="auto">
          <a:xfrm>
            <a:off x="273381" y="1112082"/>
            <a:ext cx="821548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Step 1.  Join the ’final’ scores and odds data on key column.  There is one row per game</a:t>
            </a:r>
            <a:endParaRPr lang="en-US" sz="1400" kern="0" dirty="0"/>
          </a:p>
        </p:txBody>
      </p:sp>
      <p:sp>
        <p:nvSpPr>
          <p:cNvPr id="7" name="Title 1"/>
          <p:cNvSpPr txBox="1">
            <a:spLocks/>
          </p:cNvSpPr>
          <p:nvPr/>
        </p:nvSpPr>
        <p:spPr bwMode="auto">
          <a:xfrm>
            <a:off x="273381" y="3340652"/>
            <a:ext cx="821548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Step 2.  Join </a:t>
            </a:r>
            <a:r>
              <a:rPr lang="en-US" sz="1400" b="1" kern="0" dirty="0" err="1" smtClean="0"/>
              <a:t>gameDF</a:t>
            </a:r>
            <a:r>
              <a:rPr lang="en-US" sz="1400" b="1" kern="0" dirty="0" smtClean="0"/>
              <a:t> frame from above, with the historical scores.  There is one row for each score update</a:t>
            </a:r>
            <a:endParaRPr lang="en-US" sz="1400" kern="0" dirty="0"/>
          </a:p>
        </p:txBody>
      </p:sp>
      <p:pic>
        <p:nvPicPr>
          <p:cNvPr id="8" name="Picture 7"/>
          <p:cNvPicPr>
            <a:picLocks noChangeAspect="1"/>
          </p:cNvPicPr>
          <p:nvPr/>
        </p:nvPicPr>
        <p:blipFill>
          <a:blip r:embed="rId4"/>
          <a:stretch>
            <a:fillRect/>
          </a:stretch>
        </p:blipFill>
        <p:spPr>
          <a:xfrm>
            <a:off x="603319" y="4711006"/>
            <a:ext cx="3704734" cy="1453396"/>
          </a:xfrm>
          <a:prstGeom prst="rect">
            <a:avLst/>
          </a:prstGeom>
        </p:spPr>
      </p:pic>
      <p:pic>
        <p:nvPicPr>
          <p:cNvPr id="9" name="Picture 8"/>
          <p:cNvPicPr>
            <a:picLocks noChangeAspect="1"/>
          </p:cNvPicPr>
          <p:nvPr/>
        </p:nvPicPr>
        <p:blipFill>
          <a:blip r:embed="rId5">
            <a:biLevel thresh="75000"/>
          </a:blip>
          <a:stretch>
            <a:fillRect/>
          </a:stretch>
        </p:blipFill>
        <p:spPr>
          <a:xfrm>
            <a:off x="5920037" y="4711006"/>
            <a:ext cx="5720762" cy="1703293"/>
          </a:xfrm>
          <a:prstGeom prst="rect">
            <a:avLst/>
          </a:prstGeom>
          <a:blipFill dpi="0" rotWithShape="1">
            <a:blip r:embed="rId6">
              <a:alphaModFix amt="24000"/>
              <a:biLevel thresh="75000"/>
            </a:blip>
            <a:srcRect/>
            <a:stretch>
              <a:fillRect/>
            </a:stretch>
          </a:blipFill>
          <a:effectLst>
            <a:outerShdw blurRad="50800" dist="50800" dir="5400000" algn="ctr" rotWithShape="0">
              <a:schemeClr val="bg1">
                <a:alpha val="0"/>
              </a:schemeClr>
            </a:outerShdw>
          </a:effectLst>
        </p:spPr>
      </p:pic>
      <p:sp>
        <p:nvSpPr>
          <p:cNvPr id="10" name="Title 1"/>
          <p:cNvSpPr txBox="1">
            <a:spLocks/>
          </p:cNvSpPr>
          <p:nvPr/>
        </p:nvSpPr>
        <p:spPr bwMode="auto">
          <a:xfrm>
            <a:off x="273380" y="4272122"/>
            <a:ext cx="9275975"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Result – each row now has current score, and the final outcome!  We are ready for some ML now</a:t>
            </a:r>
            <a:endParaRPr lang="en-US" sz="1400" kern="0" dirty="0"/>
          </a:p>
        </p:txBody>
      </p:sp>
      <p:sp>
        <p:nvSpPr>
          <p:cNvPr id="11" name="Title 1"/>
          <p:cNvSpPr txBox="1">
            <a:spLocks/>
          </p:cNvSpPr>
          <p:nvPr/>
        </p:nvSpPr>
        <p:spPr bwMode="auto">
          <a:xfrm>
            <a:off x="4157225" y="5030927"/>
            <a:ext cx="191364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100" b="1" kern="0" dirty="0" smtClean="0"/>
              <a:t> </a:t>
            </a:r>
            <a:r>
              <a:rPr lang="is-IS" sz="1100" b="1" kern="0" dirty="0" smtClean="0"/>
              <a:t>… (many cols not shown)</a:t>
            </a:r>
            <a:endParaRPr lang="en-US" sz="1100" kern="0" dirty="0"/>
          </a:p>
        </p:txBody>
      </p:sp>
    </p:spTree>
    <p:extLst>
      <p:ext uri="{BB962C8B-B14F-4D97-AF65-F5344CB8AC3E}">
        <p14:creationId xmlns:p14="http://schemas.microsoft.com/office/powerpoint/2010/main" val="1080921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Notebook visuals demo</a:t>
            </a:r>
            <a:endParaRPr lang="en-US" dirty="0"/>
          </a:p>
        </p:txBody>
      </p:sp>
    </p:spTree>
    <p:extLst>
      <p:ext uri="{BB962C8B-B14F-4D97-AF65-F5344CB8AC3E}">
        <p14:creationId xmlns:p14="http://schemas.microsoft.com/office/powerpoint/2010/main" val="932542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308" y="421236"/>
            <a:ext cx="8545512" cy="59597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Helvetica"/>
                <a:ea typeface="+mj-ea"/>
                <a:cs typeface="+mj-cs"/>
                <a:sym typeface="Helvetica"/>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r>
              <a:rPr lang="en-US" dirty="0" smtClean="0"/>
              <a:t>Logistic Regression Example</a:t>
            </a:r>
            <a:endParaRPr lang="en-US" dirty="0"/>
          </a:p>
        </p:txBody>
      </p:sp>
      <p:sp>
        <p:nvSpPr>
          <p:cNvPr id="26" name="Rounded Rectangle 25"/>
          <p:cNvSpPr/>
          <p:nvPr/>
        </p:nvSpPr>
        <p:spPr>
          <a:xfrm>
            <a:off x="531318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Standard</a:t>
            </a:r>
          </a:p>
          <a:p>
            <a:pPr algn="ctr"/>
            <a:r>
              <a:rPr lang="en-US" sz="1000" dirty="0" smtClean="0"/>
              <a:t>Scaler</a:t>
            </a:r>
            <a:endParaRPr lang="en-US" sz="1000" dirty="0"/>
          </a:p>
        </p:txBody>
      </p:sp>
      <p:sp>
        <p:nvSpPr>
          <p:cNvPr id="29" name="Rounded Rectangle 28"/>
          <p:cNvSpPr/>
          <p:nvPr/>
        </p:nvSpPr>
        <p:spPr>
          <a:xfrm>
            <a:off x="651206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Logistic</a:t>
            </a:r>
          </a:p>
          <a:p>
            <a:pPr algn="ctr"/>
            <a:r>
              <a:rPr lang="en-US" sz="1000" dirty="0" smtClean="0"/>
              <a:t>Regression </a:t>
            </a:r>
          </a:p>
          <a:p>
            <a:pPr algn="ctr"/>
            <a:r>
              <a:rPr lang="en-US" sz="1000" dirty="0" smtClean="0"/>
              <a:t>Model Fit</a:t>
            </a:r>
            <a:endParaRPr lang="en-US" sz="1000" dirty="0"/>
          </a:p>
        </p:txBody>
      </p:sp>
      <p:sp>
        <p:nvSpPr>
          <p:cNvPr id="31" name="Rounded Rectangle 30"/>
          <p:cNvSpPr/>
          <p:nvPr/>
        </p:nvSpPr>
        <p:spPr>
          <a:xfrm>
            <a:off x="411430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assembler</a:t>
            </a:r>
            <a:endParaRPr lang="en-US" sz="1000" dirty="0"/>
          </a:p>
        </p:txBody>
      </p:sp>
      <p:sp>
        <p:nvSpPr>
          <p:cNvPr id="33" name="Can 32"/>
          <p:cNvSpPr/>
          <p:nvPr/>
        </p:nvSpPr>
        <p:spPr>
          <a:xfrm>
            <a:off x="874053" y="1750993"/>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Data </a:t>
            </a:r>
            <a:r>
              <a:rPr lang="en-US" sz="1000" dirty="0"/>
              <a:t>Set</a:t>
            </a:r>
          </a:p>
        </p:txBody>
      </p:sp>
      <p:cxnSp>
        <p:nvCxnSpPr>
          <p:cNvPr id="34" name="Straight Arrow Connector 33"/>
          <p:cNvCxnSpPr/>
          <p:nvPr/>
        </p:nvCxnSpPr>
        <p:spPr>
          <a:xfrm flipV="1">
            <a:off x="1155346" y="3051647"/>
            <a:ext cx="10215327" cy="5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846877" y="1793188"/>
            <a:ext cx="1005840" cy="58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split</a:t>
            </a:r>
            <a:endParaRPr lang="en-US" sz="1000" dirty="0"/>
          </a:p>
        </p:txBody>
      </p:sp>
      <p:sp>
        <p:nvSpPr>
          <p:cNvPr id="22" name="Can 21"/>
          <p:cNvSpPr/>
          <p:nvPr/>
        </p:nvSpPr>
        <p:spPr>
          <a:xfrm>
            <a:off x="3235308" y="1334640"/>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Training</a:t>
            </a:r>
          </a:p>
          <a:p>
            <a:pPr algn="ctr"/>
            <a:r>
              <a:rPr lang="en-US" sz="1000" dirty="0" smtClean="0"/>
              <a:t>Data </a:t>
            </a:r>
            <a:r>
              <a:rPr lang="en-US" sz="1000" dirty="0"/>
              <a:t>Set</a:t>
            </a:r>
          </a:p>
        </p:txBody>
      </p:sp>
      <p:sp>
        <p:nvSpPr>
          <p:cNvPr id="23" name="Can 22"/>
          <p:cNvSpPr/>
          <p:nvPr/>
        </p:nvSpPr>
        <p:spPr>
          <a:xfrm>
            <a:off x="3241137" y="2120694"/>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Test Data </a:t>
            </a:r>
            <a:r>
              <a:rPr lang="en-US" sz="1000" dirty="0"/>
              <a:t>Set</a:t>
            </a:r>
          </a:p>
        </p:txBody>
      </p:sp>
      <p:sp>
        <p:nvSpPr>
          <p:cNvPr id="24" name="Can 23"/>
          <p:cNvSpPr/>
          <p:nvPr/>
        </p:nvSpPr>
        <p:spPr>
          <a:xfrm>
            <a:off x="7943228" y="1366970"/>
            <a:ext cx="730892" cy="504656"/>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Model</a:t>
            </a:r>
          </a:p>
          <a:p>
            <a:pPr algn="ctr"/>
            <a:r>
              <a:rPr lang="en-US" sz="1000" dirty="0" smtClean="0"/>
              <a:t>Weights</a:t>
            </a:r>
            <a:endParaRPr lang="en-US" sz="1000" dirty="0"/>
          </a:p>
        </p:txBody>
      </p:sp>
      <p:sp>
        <p:nvSpPr>
          <p:cNvPr id="25" name="Rounded Rectangle 24"/>
          <p:cNvSpPr/>
          <p:nvPr/>
        </p:nvSpPr>
        <p:spPr>
          <a:xfrm>
            <a:off x="7891059"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Transform</a:t>
            </a:r>
            <a:endParaRPr lang="en-US" sz="1000" dirty="0"/>
          </a:p>
        </p:txBody>
      </p:sp>
      <p:sp>
        <p:nvSpPr>
          <p:cNvPr id="27" name="Can 26"/>
          <p:cNvSpPr/>
          <p:nvPr/>
        </p:nvSpPr>
        <p:spPr>
          <a:xfrm>
            <a:off x="9317510" y="2089061"/>
            <a:ext cx="827677"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Predictions</a:t>
            </a:r>
            <a:endParaRPr lang="en-US" sz="1000" dirty="0"/>
          </a:p>
        </p:txBody>
      </p:sp>
      <p:sp>
        <p:nvSpPr>
          <p:cNvPr id="32" name="Rounded Rectangle 31"/>
          <p:cNvSpPr/>
          <p:nvPr/>
        </p:nvSpPr>
        <p:spPr>
          <a:xfrm>
            <a:off x="10469015"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Evaluate</a:t>
            </a:r>
            <a:endParaRPr lang="en-US" sz="1000" dirty="0"/>
          </a:p>
        </p:txBody>
      </p:sp>
      <p:cxnSp>
        <p:nvCxnSpPr>
          <p:cNvPr id="36" name="Straight Arrow Connector 35"/>
          <p:cNvCxnSpPr>
            <a:stCxn id="21" idx="3"/>
          </p:cNvCxnSpPr>
          <p:nvPr/>
        </p:nvCxnSpPr>
        <p:spPr>
          <a:xfrm flipV="1">
            <a:off x="2852717" y="1909883"/>
            <a:ext cx="334513" cy="177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20679" y="2101040"/>
            <a:ext cx="376063" cy="77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4" idx="2"/>
          </p:cNvCxnSpPr>
          <p:nvPr/>
        </p:nvCxnSpPr>
        <p:spPr>
          <a:xfrm flipV="1">
            <a:off x="7562490" y="1619298"/>
            <a:ext cx="380738" cy="8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13180" y="2509570"/>
            <a:ext cx="3684734" cy="2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299247" y="1872335"/>
            <a:ext cx="9427" cy="266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9900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2188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Title 1"/>
          <p:cNvSpPr txBox="1">
            <a:spLocks/>
          </p:cNvSpPr>
          <p:nvPr/>
        </p:nvSpPr>
        <p:spPr bwMode="auto">
          <a:xfrm>
            <a:off x="7187327" y="6296261"/>
            <a:ext cx="8215480"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 For </a:t>
            </a:r>
            <a:r>
              <a:rPr lang="en-US" sz="1400" b="1" kern="0" dirty="0" err="1" smtClean="0"/>
              <a:t>simplicty</a:t>
            </a:r>
            <a:r>
              <a:rPr lang="en-US" sz="1400" b="1" kern="0" dirty="0" smtClean="0"/>
              <a:t> is an example omits cross validation </a:t>
            </a:r>
            <a:endParaRPr lang="en-US" sz="1400" kern="0" dirty="0"/>
          </a:p>
        </p:txBody>
      </p:sp>
      <p:sp>
        <p:nvSpPr>
          <p:cNvPr id="48" name="Title 1"/>
          <p:cNvSpPr txBox="1">
            <a:spLocks/>
          </p:cNvSpPr>
          <p:nvPr/>
        </p:nvSpPr>
        <p:spPr bwMode="auto">
          <a:xfrm>
            <a:off x="3739851" y="3700772"/>
            <a:ext cx="4654128" cy="40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In the </a:t>
            </a:r>
            <a:r>
              <a:rPr lang="en-US" sz="1400" b="1" kern="0" smtClean="0"/>
              <a:t>next few slides we review a few key examples</a:t>
            </a:r>
            <a:endParaRPr lang="en-US" sz="1400" kern="0" dirty="0"/>
          </a:p>
        </p:txBody>
      </p:sp>
    </p:spTree>
    <p:extLst>
      <p:ext uri="{BB962C8B-B14F-4D97-AF65-F5344CB8AC3E}">
        <p14:creationId xmlns:p14="http://schemas.microsoft.com/office/powerpoint/2010/main" val="1499758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3658" y="932042"/>
            <a:ext cx="6462531" cy="4357003"/>
          </a:xfrm>
        </p:spPr>
        <p:txBody>
          <a:bodyPr/>
          <a:lstStyle/>
          <a:p>
            <a:pPr marL="0" lvl="0" indent="0">
              <a:spcBef>
                <a:spcPts val="0"/>
              </a:spcBef>
              <a:buNone/>
            </a:pPr>
            <a:r>
              <a:rPr lang="en-US" b="1" dirty="0" smtClean="0">
                <a:hlinkClick r:id="rId2"/>
              </a:rPr>
              <a:t>https</a:t>
            </a:r>
            <a:r>
              <a:rPr lang="en-US" b="1" dirty="0">
                <a:hlinkClick r:id="rId2"/>
              </a:rPr>
              <a:t>://</a:t>
            </a:r>
            <a:r>
              <a:rPr lang="en-US" b="1" dirty="0" smtClean="0">
                <a:hlinkClick r:id="rId2"/>
              </a:rPr>
              <a:t>github.com/dustinvanstee/nba-rt-prediction</a:t>
            </a:r>
            <a:endParaRPr lang="en-US" b="1" dirty="0" smtClean="0"/>
          </a:p>
          <a:p>
            <a:pPr marL="0" lvl="0" indent="0">
              <a:spcBef>
                <a:spcPts val="0"/>
              </a:spcBef>
              <a:buNone/>
            </a:pPr>
            <a:endParaRPr lang="en-US" dirty="0" smtClean="0"/>
          </a:p>
          <a:p>
            <a:pPr marL="0" lvl="0" indent="0">
              <a:spcBef>
                <a:spcPts val="0"/>
              </a:spcBef>
              <a:buNone/>
            </a:pPr>
            <a:endParaRPr lang="en-US" dirty="0"/>
          </a:p>
        </p:txBody>
      </p:sp>
      <p:sp>
        <p:nvSpPr>
          <p:cNvPr id="3" name="Title 2"/>
          <p:cNvSpPr>
            <a:spLocks noGrp="1"/>
          </p:cNvSpPr>
          <p:nvPr>
            <p:ph type="title"/>
          </p:nvPr>
        </p:nvSpPr>
        <p:spPr>
          <a:xfrm>
            <a:off x="2089065" y="545708"/>
            <a:ext cx="7867124" cy="386940"/>
          </a:xfrm>
        </p:spPr>
        <p:txBody>
          <a:bodyPr/>
          <a:lstStyle/>
          <a:p>
            <a:r>
              <a:rPr lang="en-US" dirty="0" smtClean="0"/>
              <a:t>All the source from today’s presentation is posted on </a:t>
            </a:r>
            <a:r>
              <a:rPr lang="en-US" dirty="0" err="1" smtClean="0"/>
              <a:t>Github</a:t>
            </a:r>
            <a:r>
              <a:rPr lang="en-US" dirty="0" smtClean="0"/>
              <a:t>!</a:t>
            </a:r>
            <a:endParaRPr lang="en-US" dirty="0"/>
          </a:p>
        </p:txBody>
      </p:sp>
      <p:pic>
        <p:nvPicPr>
          <p:cNvPr id="5" name="Picture 4"/>
          <p:cNvPicPr>
            <a:picLocks noChangeAspect="1"/>
          </p:cNvPicPr>
          <p:nvPr/>
        </p:nvPicPr>
        <p:blipFill>
          <a:blip r:embed="rId3"/>
          <a:stretch>
            <a:fillRect/>
          </a:stretch>
        </p:blipFill>
        <p:spPr>
          <a:xfrm>
            <a:off x="2902226" y="1384251"/>
            <a:ext cx="6240803" cy="5274965"/>
          </a:xfrm>
          <a:prstGeom prst="rect">
            <a:avLst/>
          </a:prstGeom>
        </p:spPr>
      </p:pic>
    </p:spTree>
    <p:extLst>
      <p:ext uri="{BB962C8B-B14F-4D97-AF65-F5344CB8AC3E}">
        <p14:creationId xmlns:p14="http://schemas.microsoft.com/office/powerpoint/2010/main" val="10472034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1267" y="4212923"/>
            <a:ext cx="4621916" cy="1703699"/>
          </a:xfrm>
          <a:prstGeom prst="rect">
            <a:avLst/>
          </a:prstGeom>
        </p:spPr>
      </p:pic>
      <p:sp>
        <p:nvSpPr>
          <p:cNvPr id="4" name="Title 1"/>
          <p:cNvSpPr txBox="1">
            <a:spLocks/>
          </p:cNvSpPr>
          <p:nvPr/>
        </p:nvSpPr>
        <p:spPr bwMode="auto">
          <a:xfrm>
            <a:off x="3235308" y="421236"/>
            <a:ext cx="8545512" cy="59597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Helvetica"/>
                <a:ea typeface="+mj-ea"/>
                <a:cs typeface="+mj-cs"/>
                <a:sym typeface="Helvetica"/>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r>
              <a:rPr lang="en-US" dirty="0" smtClean="0"/>
              <a:t>Logistic Regression Example</a:t>
            </a:r>
            <a:endParaRPr lang="en-US" dirty="0"/>
          </a:p>
        </p:txBody>
      </p:sp>
      <p:sp>
        <p:nvSpPr>
          <p:cNvPr id="26" name="Rounded Rectangle 25"/>
          <p:cNvSpPr/>
          <p:nvPr/>
        </p:nvSpPr>
        <p:spPr>
          <a:xfrm>
            <a:off x="531318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Standard</a:t>
            </a:r>
          </a:p>
          <a:p>
            <a:pPr algn="ctr"/>
            <a:r>
              <a:rPr lang="en-US" sz="1000" dirty="0" smtClean="0"/>
              <a:t>Scaler</a:t>
            </a:r>
            <a:endParaRPr lang="en-US" sz="1000" dirty="0"/>
          </a:p>
        </p:txBody>
      </p:sp>
      <p:sp>
        <p:nvSpPr>
          <p:cNvPr id="29" name="Rounded Rectangle 28"/>
          <p:cNvSpPr/>
          <p:nvPr/>
        </p:nvSpPr>
        <p:spPr>
          <a:xfrm>
            <a:off x="651206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Logistic</a:t>
            </a:r>
          </a:p>
          <a:p>
            <a:pPr algn="ctr"/>
            <a:r>
              <a:rPr lang="en-US" sz="1000" dirty="0" smtClean="0"/>
              <a:t>Regression </a:t>
            </a:r>
          </a:p>
          <a:p>
            <a:pPr algn="ctr"/>
            <a:r>
              <a:rPr lang="en-US" sz="1000" dirty="0" smtClean="0"/>
              <a:t>Model Fit</a:t>
            </a:r>
            <a:endParaRPr lang="en-US" sz="1000" dirty="0"/>
          </a:p>
        </p:txBody>
      </p:sp>
      <p:sp>
        <p:nvSpPr>
          <p:cNvPr id="31" name="Rounded Rectangle 30"/>
          <p:cNvSpPr/>
          <p:nvPr/>
        </p:nvSpPr>
        <p:spPr>
          <a:xfrm>
            <a:off x="411430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assembler</a:t>
            </a:r>
            <a:endParaRPr lang="en-US" sz="1000" dirty="0"/>
          </a:p>
        </p:txBody>
      </p:sp>
      <p:sp>
        <p:nvSpPr>
          <p:cNvPr id="33" name="Can 32"/>
          <p:cNvSpPr/>
          <p:nvPr/>
        </p:nvSpPr>
        <p:spPr>
          <a:xfrm>
            <a:off x="874053" y="1750993"/>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Data </a:t>
            </a:r>
            <a:r>
              <a:rPr lang="en-US" sz="1000" dirty="0"/>
              <a:t>Set</a:t>
            </a:r>
          </a:p>
        </p:txBody>
      </p:sp>
      <p:cxnSp>
        <p:nvCxnSpPr>
          <p:cNvPr id="34" name="Straight Arrow Connector 33"/>
          <p:cNvCxnSpPr/>
          <p:nvPr/>
        </p:nvCxnSpPr>
        <p:spPr>
          <a:xfrm flipV="1">
            <a:off x="1155346" y="3051647"/>
            <a:ext cx="10215327" cy="5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846877" y="1793188"/>
            <a:ext cx="1005840" cy="58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split</a:t>
            </a:r>
            <a:endParaRPr lang="en-US" sz="1000" dirty="0"/>
          </a:p>
        </p:txBody>
      </p:sp>
      <p:sp>
        <p:nvSpPr>
          <p:cNvPr id="22" name="Can 21"/>
          <p:cNvSpPr/>
          <p:nvPr/>
        </p:nvSpPr>
        <p:spPr>
          <a:xfrm>
            <a:off x="3235308" y="1334640"/>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Training</a:t>
            </a:r>
          </a:p>
          <a:p>
            <a:pPr algn="ctr"/>
            <a:r>
              <a:rPr lang="en-US" sz="1000" dirty="0" smtClean="0"/>
              <a:t>Data </a:t>
            </a:r>
            <a:r>
              <a:rPr lang="en-US" sz="1000" dirty="0"/>
              <a:t>Set</a:t>
            </a:r>
          </a:p>
        </p:txBody>
      </p:sp>
      <p:sp>
        <p:nvSpPr>
          <p:cNvPr id="23" name="Can 22"/>
          <p:cNvSpPr/>
          <p:nvPr/>
        </p:nvSpPr>
        <p:spPr>
          <a:xfrm>
            <a:off x="3241137" y="2120694"/>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Test Data </a:t>
            </a:r>
            <a:r>
              <a:rPr lang="en-US" sz="1000" dirty="0"/>
              <a:t>Set</a:t>
            </a:r>
          </a:p>
        </p:txBody>
      </p:sp>
      <p:sp>
        <p:nvSpPr>
          <p:cNvPr id="24" name="Can 23"/>
          <p:cNvSpPr/>
          <p:nvPr/>
        </p:nvSpPr>
        <p:spPr>
          <a:xfrm>
            <a:off x="7943228" y="1366970"/>
            <a:ext cx="730892" cy="504656"/>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Model</a:t>
            </a:r>
          </a:p>
          <a:p>
            <a:pPr algn="ctr"/>
            <a:r>
              <a:rPr lang="en-US" sz="1000" dirty="0" smtClean="0"/>
              <a:t>Weights</a:t>
            </a:r>
            <a:endParaRPr lang="en-US" sz="1000" dirty="0"/>
          </a:p>
        </p:txBody>
      </p:sp>
      <p:sp>
        <p:nvSpPr>
          <p:cNvPr id="25" name="Rounded Rectangle 24"/>
          <p:cNvSpPr/>
          <p:nvPr/>
        </p:nvSpPr>
        <p:spPr>
          <a:xfrm>
            <a:off x="7891059"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Transform</a:t>
            </a:r>
            <a:endParaRPr lang="en-US" sz="1000" dirty="0"/>
          </a:p>
        </p:txBody>
      </p:sp>
      <p:sp>
        <p:nvSpPr>
          <p:cNvPr id="27" name="Can 26"/>
          <p:cNvSpPr/>
          <p:nvPr/>
        </p:nvSpPr>
        <p:spPr>
          <a:xfrm>
            <a:off x="9317510" y="2089061"/>
            <a:ext cx="827677"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Predictions</a:t>
            </a:r>
            <a:endParaRPr lang="en-US" sz="1000" dirty="0"/>
          </a:p>
        </p:txBody>
      </p:sp>
      <p:sp>
        <p:nvSpPr>
          <p:cNvPr id="32" name="Rounded Rectangle 31"/>
          <p:cNvSpPr/>
          <p:nvPr/>
        </p:nvSpPr>
        <p:spPr>
          <a:xfrm>
            <a:off x="10469015"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Evaluate</a:t>
            </a:r>
            <a:endParaRPr lang="en-US" sz="1000" dirty="0"/>
          </a:p>
        </p:txBody>
      </p:sp>
      <p:cxnSp>
        <p:nvCxnSpPr>
          <p:cNvPr id="36" name="Straight Arrow Connector 35"/>
          <p:cNvCxnSpPr>
            <a:stCxn id="21" idx="3"/>
          </p:cNvCxnSpPr>
          <p:nvPr/>
        </p:nvCxnSpPr>
        <p:spPr>
          <a:xfrm flipV="1">
            <a:off x="2852717" y="1909883"/>
            <a:ext cx="334513" cy="177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20679" y="2101040"/>
            <a:ext cx="376063" cy="77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4" idx="2"/>
          </p:cNvCxnSpPr>
          <p:nvPr/>
        </p:nvCxnSpPr>
        <p:spPr>
          <a:xfrm flipV="1">
            <a:off x="7562490" y="1619298"/>
            <a:ext cx="380738" cy="8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13180" y="2509570"/>
            <a:ext cx="3684734" cy="2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299247" y="1872335"/>
            <a:ext cx="9427" cy="266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9900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2188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84152" y="1364980"/>
            <a:ext cx="1092814" cy="755713"/>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txBox="1">
            <a:spLocks/>
          </p:cNvSpPr>
          <p:nvPr/>
        </p:nvSpPr>
        <p:spPr bwMode="auto">
          <a:xfrm>
            <a:off x="774564" y="3421422"/>
            <a:ext cx="8215480" cy="73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Prior to fitting a model, there must be a features column of type Vector, and a label column.</a:t>
            </a:r>
          </a:p>
          <a:p>
            <a:r>
              <a:rPr lang="en-US" sz="1400" b="1" kern="0" dirty="0" smtClean="0"/>
              <a:t>The assembler routine makes this easy by creating a features column, and packing the vector with the specified columns</a:t>
            </a:r>
            <a:endParaRPr lang="en-US" sz="1400" kern="0" dirty="0"/>
          </a:p>
        </p:txBody>
      </p:sp>
      <p:cxnSp>
        <p:nvCxnSpPr>
          <p:cNvPr id="41" name="Straight Arrow Connector 40"/>
          <p:cNvCxnSpPr/>
          <p:nvPr/>
        </p:nvCxnSpPr>
        <p:spPr>
          <a:xfrm flipH="1" flipV="1">
            <a:off x="3308724" y="4922049"/>
            <a:ext cx="1811419" cy="13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itle 1"/>
          <p:cNvSpPr txBox="1">
            <a:spLocks/>
          </p:cNvSpPr>
          <p:nvPr/>
        </p:nvSpPr>
        <p:spPr bwMode="auto">
          <a:xfrm>
            <a:off x="5421438" y="4789558"/>
            <a:ext cx="1683142" cy="27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Feature Array passed in e.g.</a:t>
            </a:r>
            <a:endParaRPr lang="en-US" sz="1400" kern="0" dirty="0"/>
          </a:p>
        </p:txBody>
      </p:sp>
      <p:pic>
        <p:nvPicPr>
          <p:cNvPr id="6" name="Picture 5"/>
          <p:cNvPicPr>
            <a:picLocks noChangeAspect="1"/>
          </p:cNvPicPr>
          <p:nvPr/>
        </p:nvPicPr>
        <p:blipFill>
          <a:blip r:embed="rId3"/>
          <a:stretch>
            <a:fillRect/>
          </a:stretch>
        </p:blipFill>
        <p:spPr>
          <a:xfrm>
            <a:off x="5421438" y="5349797"/>
            <a:ext cx="6708762" cy="222882"/>
          </a:xfrm>
          <a:prstGeom prst="rect">
            <a:avLst/>
          </a:prstGeom>
        </p:spPr>
      </p:pic>
    </p:spTree>
    <p:extLst>
      <p:ext uri="{BB962C8B-B14F-4D97-AF65-F5344CB8AC3E}">
        <p14:creationId xmlns:p14="http://schemas.microsoft.com/office/powerpoint/2010/main" val="397517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227" y="4248157"/>
            <a:ext cx="5371030" cy="2454881"/>
          </a:xfrm>
          <a:prstGeom prst="rect">
            <a:avLst/>
          </a:prstGeom>
        </p:spPr>
      </p:pic>
      <p:sp>
        <p:nvSpPr>
          <p:cNvPr id="4" name="Title 1"/>
          <p:cNvSpPr txBox="1">
            <a:spLocks/>
          </p:cNvSpPr>
          <p:nvPr/>
        </p:nvSpPr>
        <p:spPr bwMode="auto">
          <a:xfrm>
            <a:off x="3235308" y="421236"/>
            <a:ext cx="8545512" cy="59597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Helvetica"/>
                <a:ea typeface="+mj-ea"/>
                <a:cs typeface="+mj-cs"/>
                <a:sym typeface="Helvetica"/>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r>
              <a:rPr lang="en-US" dirty="0" smtClean="0"/>
              <a:t>Logistic Regression Example</a:t>
            </a:r>
            <a:endParaRPr lang="en-US" dirty="0"/>
          </a:p>
        </p:txBody>
      </p:sp>
      <p:sp>
        <p:nvSpPr>
          <p:cNvPr id="26" name="Rounded Rectangle 25"/>
          <p:cNvSpPr/>
          <p:nvPr/>
        </p:nvSpPr>
        <p:spPr>
          <a:xfrm>
            <a:off x="531318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Standard</a:t>
            </a:r>
          </a:p>
          <a:p>
            <a:pPr algn="ctr"/>
            <a:r>
              <a:rPr lang="en-US" sz="1000" dirty="0" smtClean="0"/>
              <a:t>Scaler</a:t>
            </a:r>
            <a:endParaRPr lang="en-US" sz="1000" dirty="0"/>
          </a:p>
        </p:txBody>
      </p:sp>
      <p:sp>
        <p:nvSpPr>
          <p:cNvPr id="29" name="Rounded Rectangle 28"/>
          <p:cNvSpPr/>
          <p:nvPr/>
        </p:nvSpPr>
        <p:spPr>
          <a:xfrm>
            <a:off x="651206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Logistic</a:t>
            </a:r>
          </a:p>
          <a:p>
            <a:pPr algn="ctr"/>
            <a:r>
              <a:rPr lang="en-US" sz="1000" dirty="0" smtClean="0"/>
              <a:t>Regression </a:t>
            </a:r>
          </a:p>
          <a:p>
            <a:pPr algn="ctr"/>
            <a:r>
              <a:rPr lang="en-US" sz="1000" dirty="0" smtClean="0"/>
              <a:t>Model Fit</a:t>
            </a:r>
            <a:endParaRPr lang="en-US" sz="1000" dirty="0"/>
          </a:p>
        </p:txBody>
      </p:sp>
      <p:sp>
        <p:nvSpPr>
          <p:cNvPr id="31" name="Rounded Rectangle 30"/>
          <p:cNvSpPr/>
          <p:nvPr/>
        </p:nvSpPr>
        <p:spPr>
          <a:xfrm>
            <a:off x="411430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assembler</a:t>
            </a:r>
            <a:endParaRPr lang="en-US" sz="1000" dirty="0"/>
          </a:p>
        </p:txBody>
      </p:sp>
      <p:sp>
        <p:nvSpPr>
          <p:cNvPr id="33" name="Can 32"/>
          <p:cNvSpPr/>
          <p:nvPr/>
        </p:nvSpPr>
        <p:spPr>
          <a:xfrm>
            <a:off x="874053" y="1750993"/>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Data </a:t>
            </a:r>
            <a:r>
              <a:rPr lang="en-US" sz="1000" dirty="0"/>
              <a:t>Set</a:t>
            </a:r>
          </a:p>
        </p:txBody>
      </p:sp>
      <p:cxnSp>
        <p:nvCxnSpPr>
          <p:cNvPr id="34" name="Straight Arrow Connector 33"/>
          <p:cNvCxnSpPr/>
          <p:nvPr/>
        </p:nvCxnSpPr>
        <p:spPr>
          <a:xfrm flipV="1">
            <a:off x="1155346" y="3051647"/>
            <a:ext cx="10215327" cy="5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846877" y="1793188"/>
            <a:ext cx="1005840" cy="58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split</a:t>
            </a:r>
            <a:endParaRPr lang="en-US" sz="1000" dirty="0"/>
          </a:p>
        </p:txBody>
      </p:sp>
      <p:sp>
        <p:nvSpPr>
          <p:cNvPr id="22" name="Can 21"/>
          <p:cNvSpPr/>
          <p:nvPr/>
        </p:nvSpPr>
        <p:spPr>
          <a:xfrm>
            <a:off x="3235308" y="1334640"/>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Training</a:t>
            </a:r>
          </a:p>
          <a:p>
            <a:pPr algn="ctr"/>
            <a:r>
              <a:rPr lang="en-US" sz="1000" dirty="0" smtClean="0"/>
              <a:t>Data </a:t>
            </a:r>
            <a:r>
              <a:rPr lang="en-US" sz="1000" dirty="0"/>
              <a:t>Set</a:t>
            </a:r>
          </a:p>
        </p:txBody>
      </p:sp>
      <p:sp>
        <p:nvSpPr>
          <p:cNvPr id="23" name="Can 22"/>
          <p:cNvSpPr/>
          <p:nvPr/>
        </p:nvSpPr>
        <p:spPr>
          <a:xfrm>
            <a:off x="3241137" y="2120694"/>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Test Data </a:t>
            </a:r>
            <a:r>
              <a:rPr lang="en-US" sz="1000" dirty="0"/>
              <a:t>Set</a:t>
            </a:r>
          </a:p>
        </p:txBody>
      </p:sp>
      <p:sp>
        <p:nvSpPr>
          <p:cNvPr id="24" name="Can 23"/>
          <p:cNvSpPr/>
          <p:nvPr/>
        </p:nvSpPr>
        <p:spPr>
          <a:xfrm>
            <a:off x="7943228" y="1366970"/>
            <a:ext cx="730892" cy="504656"/>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Model</a:t>
            </a:r>
          </a:p>
          <a:p>
            <a:pPr algn="ctr"/>
            <a:r>
              <a:rPr lang="en-US" sz="1000" dirty="0" smtClean="0"/>
              <a:t>Weights</a:t>
            </a:r>
            <a:endParaRPr lang="en-US" sz="1000" dirty="0"/>
          </a:p>
        </p:txBody>
      </p:sp>
      <p:sp>
        <p:nvSpPr>
          <p:cNvPr id="25" name="Rounded Rectangle 24"/>
          <p:cNvSpPr/>
          <p:nvPr/>
        </p:nvSpPr>
        <p:spPr>
          <a:xfrm>
            <a:off x="7891059"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Transform</a:t>
            </a:r>
            <a:endParaRPr lang="en-US" sz="1000" dirty="0"/>
          </a:p>
        </p:txBody>
      </p:sp>
      <p:sp>
        <p:nvSpPr>
          <p:cNvPr id="27" name="Can 26"/>
          <p:cNvSpPr/>
          <p:nvPr/>
        </p:nvSpPr>
        <p:spPr>
          <a:xfrm>
            <a:off x="9317510" y="2089061"/>
            <a:ext cx="827677"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Predictions</a:t>
            </a:r>
            <a:endParaRPr lang="en-US" sz="1000" dirty="0"/>
          </a:p>
        </p:txBody>
      </p:sp>
      <p:sp>
        <p:nvSpPr>
          <p:cNvPr id="32" name="Rounded Rectangle 31"/>
          <p:cNvSpPr/>
          <p:nvPr/>
        </p:nvSpPr>
        <p:spPr>
          <a:xfrm>
            <a:off x="10469015"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Evaluate</a:t>
            </a:r>
            <a:endParaRPr lang="en-US" sz="1000" dirty="0"/>
          </a:p>
        </p:txBody>
      </p:sp>
      <p:cxnSp>
        <p:nvCxnSpPr>
          <p:cNvPr id="36" name="Straight Arrow Connector 35"/>
          <p:cNvCxnSpPr>
            <a:stCxn id="21" idx="3"/>
          </p:cNvCxnSpPr>
          <p:nvPr/>
        </p:nvCxnSpPr>
        <p:spPr>
          <a:xfrm flipV="1">
            <a:off x="2852717" y="1909883"/>
            <a:ext cx="334513" cy="177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20679" y="2101040"/>
            <a:ext cx="376063" cy="77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4" idx="2"/>
          </p:cNvCxnSpPr>
          <p:nvPr/>
        </p:nvCxnSpPr>
        <p:spPr>
          <a:xfrm flipV="1">
            <a:off x="7562490" y="1619298"/>
            <a:ext cx="380738" cy="8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13180" y="2509570"/>
            <a:ext cx="3684734" cy="2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299247" y="1872335"/>
            <a:ext cx="9427" cy="266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9900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2188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482017" y="1383791"/>
            <a:ext cx="1092814" cy="755713"/>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txBox="1">
            <a:spLocks/>
          </p:cNvSpPr>
          <p:nvPr/>
        </p:nvSpPr>
        <p:spPr bwMode="auto">
          <a:xfrm>
            <a:off x="774564" y="3421422"/>
            <a:ext cx="9114154" cy="73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When fitting a model, there are some configuration options like regularization</a:t>
            </a:r>
          </a:p>
          <a:p>
            <a:r>
              <a:rPr lang="en-US" sz="1400" b="1" kern="0" dirty="0" smtClean="0"/>
              <a:t>For this example, I manually tuned this value.  Using a cross validator, you can auto-mate this step</a:t>
            </a:r>
          </a:p>
          <a:p>
            <a:r>
              <a:rPr lang="en-US" sz="1400" b="1" kern="0" dirty="0" err="1" smtClean="0"/>
              <a:t>Whats</a:t>
            </a:r>
            <a:r>
              <a:rPr lang="en-US" sz="1400" b="1" kern="0" dirty="0" smtClean="0"/>
              <a:t> key for this example, is extracting the intercept and weights of the model.</a:t>
            </a:r>
            <a:endParaRPr lang="en-US" sz="1400" kern="0" dirty="0"/>
          </a:p>
        </p:txBody>
      </p:sp>
      <p:cxnSp>
        <p:nvCxnSpPr>
          <p:cNvPr id="41" name="Straight Arrow Connector 40"/>
          <p:cNvCxnSpPr/>
          <p:nvPr/>
        </p:nvCxnSpPr>
        <p:spPr>
          <a:xfrm flipV="1">
            <a:off x="4298623" y="5741853"/>
            <a:ext cx="821520" cy="5544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5313183" y="5128570"/>
            <a:ext cx="6771914" cy="796696"/>
          </a:xfrm>
          <a:prstGeom prst="rect">
            <a:avLst/>
          </a:prstGeom>
        </p:spPr>
      </p:pic>
      <p:sp>
        <p:nvSpPr>
          <p:cNvPr id="42" name="Title 1"/>
          <p:cNvSpPr txBox="1">
            <a:spLocks/>
          </p:cNvSpPr>
          <p:nvPr/>
        </p:nvSpPr>
        <p:spPr bwMode="auto">
          <a:xfrm>
            <a:off x="9073882" y="4629473"/>
            <a:ext cx="2142609" cy="836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These values are used to implement logistic regression in our </a:t>
            </a:r>
            <a:r>
              <a:rPr lang="en-US" sz="1400" b="1" kern="0" smtClean="0"/>
              <a:t>web service</a:t>
            </a:r>
            <a:endParaRPr lang="en-US" sz="1400" kern="0" dirty="0"/>
          </a:p>
        </p:txBody>
      </p:sp>
      <p:sp>
        <p:nvSpPr>
          <p:cNvPr id="35" name="Rectangle 34"/>
          <p:cNvSpPr/>
          <p:nvPr/>
        </p:nvSpPr>
        <p:spPr>
          <a:xfrm>
            <a:off x="5269696" y="5558439"/>
            <a:ext cx="6617504" cy="366828"/>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57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308" y="421236"/>
            <a:ext cx="8545512" cy="59597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Helvetica"/>
                <a:ea typeface="+mj-ea"/>
                <a:cs typeface="+mj-cs"/>
                <a:sym typeface="Helvetica"/>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r>
              <a:rPr lang="en-US" dirty="0" smtClean="0"/>
              <a:t>Logistic Regression Example</a:t>
            </a:r>
            <a:endParaRPr lang="en-US" dirty="0"/>
          </a:p>
        </p:txBody>
      </p:sp>
      <p:sp>
        <p:nvSpPr>
          <p:cNvPr id="26" name="Rounded Rectangle 25"/>
          <p:cNvSpPr/>
          <p:nvPr/>
        </p:nvSpPr>
        <p:spPr>
          <a:xfrm>
            <a:off x="531318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Standard</a:t>
            </a:r>
          </a:p>
          <a:p>
            <a:pPr algn="ctr"/>
            <a:r>
              <a:rPr lang="en-US" sz="1000" dirty="0" smtClean="0"/>
              <a:t>Scaler</a:t>
            </a:r>
            <a:endParaRPr lang="en-US" sz="1000" dirty="0"/>
          </a:p>
        </p:txBody>
      </p:sp>
      <p:sp>
        <p:nvSpPr>
          <p:cNvPr id="29" name="Rounded Rectangle 28"/>
          <p:cNvSpPr/>
          <p:nvPr/>
        </p:nvSpPr>
        <p:spPr>
          <a:xfrm>
            <a:off x="651206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Logistic</a:t>
            </a:r>
          </a:p>
          <a:p>
            <a:pPr algn="ctr"/>
            <a:r>
              <a:rPr lang="en-US" sz="1000" dirty="0" smtClean="0"/>
              <a:t>Regression </a:t>
            </a:r>
          </a:p>
          <a:p>
            <a:pPr algn="ctr"/>
            <a:r>
              <a:rPr lang="en-US" sz="1000" dirty="0" smtClean="0"/>
              <a:t>Model Fit</a:t>
            </a:r>
            <a:endParaRPr lang="en-US" sz="1000" dirty="0"/>
          </a:p>
        </p:txBody>
      </p:sp>
      <p:sp>
        <p:nvSpPr>
          <p:cNvPr id="31" name="Rounded Rectangle 30"/>
          <p:cNvSpPr/>
          <p:nvPr/>
        </p:nvSpPr>
        <p:spPr>
          <a:xfrm>
            <a:off x="411430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assembler</a:t>
            </a:r>
            <a:endParaRPr lang="en-US" sz="1000" dirty="0"/>
          </a:p>
        </p:txBody>
      </p:sp>
      <p:sp>
        <p:nvSpPr>
          <p:cNvPr id="33" name="Can 32"/>
          <p:cNvSpPr/>
          <p:nvPr/>
        </p:nvSpPr>
        <p:spPr>
          <a:xfrm>
            <a:off x="874053" y="1750993"/>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Data </a:t>
            </a:r>
            <a:r>
              <a:rPr lang="en-US" sz="1000" dirty="0"/>
              <a:t>Set</a:t>
            </a:r>
          </a:p>
        </p:txBody>
      </p:sp>
      <p:cxnSp>
        <p:nvCxnSpPr>
          <p:cNvPr id="34" name="Straight Arrow Connector 33"/>
          <p:cNvCxnSpPr/>
          <p:nvPr/>
        </p:nvCxnSpPr>
        <p:spPr>
          <a:xfrm flipV="1">
            <a:off x="1155346" y="3051647"/>
            <a:ext cx="10215327" cy="5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846877" y="1793188"/>
            <a:ext cx="1005840" cy="58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split</a:t>
            </a:r>
            <a:endParaRPr lang="en-US" sz="1000" dirty="0"/>
          </a:p>
        </p:txBody>
      </p:sp>
      <p:sp>
        <p:nvSpPr>
          <p:cNvPr id="22" name="Can 21"/>
          <p:cNvSpPr/>
          <p:nvPr/>
        </p:nvSpPr>
        <p:spPr>
          <a:xfrm>
            <a:off x="3235308" y="1334640"/>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t>Traingin</a:t>
            </a:r>
            <a:endParaRPr lang="en-US" sz="1000" dirty="0" smtClean="0"/>
          </a:p>
          <a:p>
            <a:pPr algn="ctr"/>
            <a:r>
              <a:rPr lang="en-US" sz="1000" dirty="0" smtClean="0"/>
              <a:t>Data </a:t>
            </a:r>
            <a:r>
              <a:rPr lang="en-US" sz="1000" dirty="0"/>
              <a:t>Set</a:t>
            </a:r>
          </a:p>
        </p:txBody>
      </p:sp>
      <p:sp>
        <p:nvSpPr>
          <p:cNvPr id="23" name="Can 22"/>
          <p:cNvSpPr/>
          <p:nvPr/>
        </p:nvSpPr>
        <p:spPr>
          <a:xfrm>
            <a:off x="3241137" y="2120694"/>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Test Data </a:t>
            </a:r>
            <a:r>
              <a:rPr lang="en-US" sz="1000" dirty="0"/>
              <a:t>Set</a:t>
            </a:r>
          </a:p>
        </p:txBody>
      </p:sp>
      <p:sp>
        <p:nvSpPr>
          <p:cNvPr id="24" name="Can 23"/>
          <p:cNvSpPr/>
          <p:nvPr/>
        </p:nvSpPr>
        <p:spPr>
          <a:xfrm>
            <a:off x="7943228" y="1366970"/>
            <a:ext cx="730892" cy="504656"/>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Model</a:t>
            </a:r>
          </a:p>
          <a:p>
            <a:pPr algn="ctr"/>
            <a:r>
              <a:rPr lang="en-US" sz="1000" dirty="0" smtClean="0"/>
              <a:t>Weights</a:t>
            </a:r>
            <a:endParaRPr lang="en-US" sz="1000" dirty="0"/>
          </a:p>
        </p:txBody>
      </p:sp>
      <p:sp>
        <p:nvSpPr>
          <p:cNvPr id="25" name="Rounded Rectangle 24"/>
          <p:cNvSpPr/>
          <p:nvPr/>
        </p:nvSpPr>
        <p:spPr>
          <a:xfrm>
            <a:off x="7891059"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Transform</a:t>
            </a:r>
            <a:endParaRPr lang="en-US" sz="1000" dirty="0"/>
          </a:p>
        </p:txBody>
      </p:sp>
      <p:sp>
        <p:nvSpPr>
          <p:cNvPr id="27" name="Can 26"/>
          <p:cNvSpPr/>
          <p:nvPr/>
        </p:nvSpPr>
        <p:spPr>
          <a:xfrm>
            <a:off x="9317510" y="2089061"/>
            <a:ext cx="827677"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Predictions</a:t>
            </a:r>
            <a:endParaRPr lang="en-US" sz="1000" dirty="0"/>
          </a:p>
        </p:txBody>
      </p:sp>
      <p:sp>
        <p:nvSpPr>
          <p:cNvPr id="32" name="Rounded Rectangle 31"/>
          <p:cNvSpPr/>
          <p:nvPr/>
        </p:nvSpPr>
        <p:spPr>
          <a:xfrm>
            <a:off x="10469015"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Evaluate</a:t>
            </a:r>
            <a:endParaRPr lang="en-US" sz="1000" dirty="0"/>
          </a:p>
        </p:txBody>
      </p:sp>
      <p:cxnSp>
        <p:nvCxnSpPr>
          <p:cNvPr id="36" name="Straight Arrow Connector 35"/>
          <p:cNvCxnSpPr>
            <a:stCxn id="21" idx="3"/>
          </p:cNvCxnSpPr>
          <p:nvPr/>
        </p:nvCxnSpPr>
        <p:spPr>
          <a:xfrm flipV="1">
            <a:off x="2852717" y="1909883"/>
            <a:ext cx="334513" cy="177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20679" y="2101040"/>
            <a:ext cx="376063" cy="77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4" idx="2"/>
          </p:cNvCxnSpPr>
          <p:nvPr/>
        </p:nvCxnSpPr>
        <p:spPr>
          <a:xfrm flipV="1">
            <a:off x="7562490" y="1619298"/>
            <a:ext cx="380738" cy="8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13180" y="2509570"/>
            <a:ext cx="3684734" cy="2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299247" y="1872335"/>
            <a:ext cx="9427" cy="266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9900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2188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819935" y="2073573"/>
            <a:ext cx="1092814" cy="755713"/>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5796379" y="5643947"/>
            <a:ext cx="1218604" cy="725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rotWithShape="1">
          <a:blip r:embed="rId2"/>
          <a:srcRect t="-62139" b="63172"/>
          <a:stretch/>
        </p:blipFill>
        <p:spPr>
          <a:xfrm>
            <a:off x="684256" y="3499633"/>
            <a:ext cx="6111819" cy="822960"/>
          </a:xfrm>
          <a:prstGeom prst="rect">
            <a:avLst/>
          </a:prstGeom>
        </p:spPr>
      </p:pic>
      <p:pic>
        <p:nvPicPr>
          <p:cNvPr id="49" name="Picture 48"/>
          <p:cNvPicPr>
            <a:picLocks noChangeAspect="1"/>
          </p:cNvPicPr>
          <p:nvPr/>
        </p:nvPicPr>
        <p:blipFill>
          <a:blip r:embed="rId3"/>
          <a:stretch>
            <a:fillRect/>
          </a:stretch>
        </p:blipFill>
        <p:spPr>
          <a:xfrm>
            <a:off x="700016" y="4702475"/>
            <a:ext cx="10721110" cy="1756940"/>
          </a:xfrm>
          <a:prstGeom prst="rect">
            <a:avLst/>
          </a:prstGeom>
        </p:spPr>
      </p:pic>
      <p:sp>
        <p:nvSpPr>
          <p:cNvPr id="50" name="Rectangle 49"/>
          <p:cNvSpPr/>
          <p:nvPr/>
        </p:nvSpPr>
        <p:spPr>
          <a:xfrm>
            <a:off x="7807569" y="4702475"/>
            <a:ext cx="3613557" cy="175694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itle 1"/>
          <p:cNvSpPr txBox="1">
            <a:spLocks/>
          </p:cNvSpPr>
          <p:nvPr/>
        </p:nvSpPr>
        <p:spPr bwMode="auto">
          <a:xfrm>
            <a:off x="781111" y="3414285"/>
            <a:ext cx="5730952" cy="48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Transform – here we pass the test data frame into the model, and get a new </a:t>
            </a:r>
            <a:r>
              <a:rPr lang="en-US" sz="1400" b="1" kern="0" dirty="0" err="1" smtClean="0"/>
              <a:t>dataframe</a:t>
            </a:r>
            <a:r>
              <a:rPr lang="en-US" sz="1400" b="1" kern="0" dirty="0" smtClean="0"/>
              <a:t> with a probability/prediction column added</a:t>
            </a:r>
            <a:endParaRPr lang="en-US" sz="1400" kern="0" dirty="0"/>
          </a:p>
        </p:txBody>
      </p:sp>
    </p:spTree>
    <p:extLst>
      <p:ext uri="{BB962C8B-B14F-4D97-AF65-F5344CB8AC3E}">
        <p14:creationId xmlns:p14="http://schemas.microsoft.com/office/powerpoint/2010/main" val="1201637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308" y="421236"/>
            <a:ext cx="8545512" cy="59597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Helvetica"/>
                <a:ea typeface="+mj-ea"/>
                <a:cs typeface="+mj-cs"/>
                <a:sym typeface="Helvetica"/>
              </a:defRPr>
            </a:lvl1pPr>
            <a:lvl2pPr algn="l" rtl="0" eaLnBrk="0" fontAlgn="base" hangingPunct="0">
              <a:spcBef>
                <a:spcPct val="0"/>
              </a:spcBef>
              <a:spcAft>
                <a:spcPct val="0"/>
              </a:spcAft>
              <a:defRPr sz="2200">
                <a:solidFill>
                  <a:schemeClr val="tx1"/>
                </a:solidFill>
                <a:latin typeface="Arial" panose="020B0604020202020204" pitchFamily="34" charset="0"/>
              </a:defRPr>
            </a:lvl2pPr>
            <a:lvl3pPr algn="l" rtl="0" eaLnBrk="0" fontAlgn="base" hangingPunct="0">
              <a:spcBef>
                <a:spcPct val="0"/>
              </a:spcBef>
              <a:spcAft>
                <a:spcPct val="0"/>
              </a:spcAft>
              <a:defRPr sz="2200">
                <a:solidFill>
                  <a:schemeClr val="tx1"/>
                </a:solidFill>
                <a:latin typeface="Arial" panose="020B0604020202020204" pitchFamily="34" charset="0"/>
              </a:defRPr>
            </a:lvl3pPr>
            <a:lvl4pPr algn="l" rtl="0" eaLnBrk="0" fontAlgn="base" hangingPunct="0">
              <a:spcBef>
                <a:spcPct val="0"/>
              </a:spcBef>
              <a:spcAft>
                <a:spcPct val="0"/>
              </a:spcAft>
              <a:defRPr sz="2200">
                <a:solidFill>
                  <a:schemeClr val="tx1"/>
                </a:solidFill>
                <a:latin typeface="Arial" panose="020B0604020202020204" pitchFamily="34" charset="0"/>
              </a:defRPr>
            </a:lvl4pPr>
            <a:lvl5pPr algn="l" rtl="0" eaLnBrk="0" fontAlgn="base" hangingPunct="0">
              <a:spcBef>
                <a:spcPct val="0"/>
              </a:spcBef>
              <a:spcAft>
                <a:spcPct val="0"/>
              </a:spcAft>
              <a:defRPr sz="2200">
                <a:solidFill>
                  <a:schemeClr val="tx1"/>
                </a:solidFill>
                <a:latin typeface="Arial" panose="020B0604020202020204" pitchFamily="34" charset="0"/>
              </a:defRPr>
            </a:lvl5pPr>
            <a:lvl6pPr marL="457200" algn="l" rtl="0" fontAlgn="base">
              <a:spcBef>
                <a:spcPct val="0"/>
              </a:spcBef>
              <a:spcAft>
                <a:spcPct val="0"/>
              </a:spcAft>
              <a:defRPr sz="2200">
                <a:solidFill>
                  <a:schemeClr val="tx1"/>
                </a:solidFill>
                <a:latin typeface="Arial" panose="020B0604020202020204" pitchFamily="34" charset="0"/>
              </a:defRPr>
            </a:lvl6pPr>
            <a:lvl7pPr marL="914400" algn="l" rtl="0" fontAlgn="base">
              <a:spcBef>
                <a:spcPct val="0"/>
              </a:spcBef>
              <a:spcAft>
                <a:spcPct val="0"/>
              </a:spcAft>
              <a:defRPr sz="2200">
                <a:solidFill>
                  <a:schemeClr val="tx1"/>
                </a:solidFill>
                <a:latin typeface="Arial" panose="020B0604020202020204" pitchFamily="34" charset="0"/>
              </a:defRPr>
            </a:lvl7pPr>
            <a:lvl8pPr marL="1371600" algn="l" rtl="0" fontAlgn="base">
              <a:spcBef>
                <a:spcPct val="0"/>
              </a:spcBef>
              <a:spcAft>
                <a:spcPct val="0"/>
              </a:spcAft>
              <a:defRPr sz="2200">
                <a:solidFill>
                  <a:schemeClr val="tx1"/>
                </a:solidFill>
                <a:latin typeface="Arial" panose="020B0604020202020204" pitchFamily="34" charset="0"/>
              </a:defRPr>
            </a:lvl8pPr>
            <a:lvl9pPr marL="1828800" algn="l" rtl="0" fontAlgn="base">
              <a:spcBef>
                <a:spcPct val="0"/>
              </a:spcBef>
              <a:spcAft>
                <a:spcPct val="0"/>
              </a:spcAft>
              <a:defRPr sz="2200">
                <a:solidFill>
                  <a:schemeClr val="tx1"/>
                </a:solidFill>
                <a:latin typeface="Arial" panose="020B0604020202020204" pitchFamily="34" charset="0"/>
              </a:defRPr>
            </a:lvl9pPr>
          </a:lstStyle>
          <a:p>
            <a:r>
              <a:rPr lang="en-US" dirty="0" smtClean="0"/>
              <a:t>Logistic Regression Example</a:t>
            </a:r>
            <a:endParaRPr lang="en-US" dirty="0"/>
          </a:p>
        </p:txBody>
      </p:sp>
      <p:sp>
        <p:nvSpPr>
          <p:cNvPr id="26" name="Rounded Rectangle 25"/>
          <p:cNvSpPr/>
          <p:nvPr/>
        </p:nvSpPr>
        <p:spPr>
          <a:xfrm>
            <a:off x="531318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Standard</a:t>
            </a:r>
          </a:p>
          <a:p>
            <a:pPr algn="ctr"/>
            <a:r>
              <a:rPr lang="en-US" sz="1000" dirty="0" smtClean="0"/>
              <a:t>Scaler</a:t>
            </a:r>
            <a:endParaRPr lang="en-US" sz="1000" dirty="0"/>
          </a:p>
        </p:txBody>
      </p:sp>
      <p:sp>
        <p:nvSpPr>
          <p:cNvPr id="29" name="Rounded Rectangle 28"/>
          <p:cNvSpPr/>
          <p:nvPr/>
        </p:nvSpPr>
        <p:spPr>
          <a:xfrm>
            <a:off x="651206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Logistic</a:t>
            </a:r>
          </a:p>
          <a:p>
            <a:pPr algn="ctr"/>
            <a:r>
              <a:rPr lang="en-US" sz="1000" dirty="0" smtClean="0"/>
              <a:t>Regression </a:t>
            </a:r>
          </a:p>
          <a:p>
            <a:pPr algn="ctr"/>
            <a:r>
              <a:rPr lang="en-US" sz="1000" dirty="0" smtClean="0"/>
              <a:t>Model Fit</a:t>
            </a:r>
            <a:endParaRPr lang="en-US" sz="1000" dirty="0"/>
          </a:p>
        </p:txBody>
      </p:sp>
      <p:sp>
        <p:nvSpPr>
          <p:cNvPr id="31" name="Rounded Rectangle 30"/>
          <p:cNvSpPr/>
          <p:nvPr/>
        </p:nvSpPr>
        <p:spPr>
          <a:xfrm>
            <a:off x="4114303" y="1433557"/>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assembler</a:t>
            </a:r>
            <a:endParaRPr lang="en-US" sz="1000" dirty="0"/>
          </a:p>
        </p:txBody>
      </p:sp>
      <p:sp>
        <p:nvSpPr>
          <p:cNvPr id="33" name="Can 32"/>
          <p:cNvSpPr/>
          <p:nvPr/>
        </p:nvSpPr>
        <p:spPr>
          <a:xfrm>
            <a:off x="874053" y="1750993"/>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Data </a:t>
            </a:r>
            <a:r>
              <a:rPr lang="en-US" sz="1000" dirty="0"/>
              <a:t>Set</a:t>
            </a:r>
          </a:p>
        </p:txBody>
      </p:sp>
      <p:cxnSp>
        <p:nvCxnSpPr>
          <p:cNvPr id="34" name="Straight Arrow Connector 33"/>
          <p:cNvCxnSpPr/>
          <p:nvPr/>
        </p:nvCxnSpPr>
        <p:spPr>
          <a:xfrm flipV="1">
            <a:off x="1155346" y="3051647"/>
            <a:ext cx="10215327" cy="5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846877" y="1793188"/>
            <a:ext cx="1005840" cy="5892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split</a:t>
            </a:r>
            <a:endParaRPr lang="en-US" sz="1000" dirty="0"/>
          </a:p>
        </p:txBody>
      </p:sp>
      <p:sp>
        <p:nvSpPr>
          <p:cNvPr id="22" name="Can 21"/>
          <p:cNvSpPr/>
          <p:nvPr/>
        </p:nvSpPr>
        <p:spPr>
          <a:xfrm>
            <a:off x="3235308" y="1334640"/>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t>Traingin</a:t>
            </a:r>
            <a:endParaRPr lang="en-US" sz="1000" dirty="0" smtClean="0"/>
          </a:p>
          <a:p>
            <a:pPr algn="ctr"/>
            <a:r>
              <a:rPr lang="en-US" sz="1000" dirty="0" smtClean="0"/>
              <a:t>Data </a:t>
            </a:r>
            <a:r>
              <a:rPr lang="en-US" sz="1000" dirty="0"/>
              <a:t>Set</a:t>
            </a:r>
          </a:p>
        </p:txBody>
      </p:sp>
      <p:sp>
        <p:nvSpPr>
          <p:cNvPr id="23" name="Can 22"/>
          <p:cNvSpPr/>
          <p:nvPr/>
        </p:nvSpPr>
        <p:spPr>
          <a:xfrm>
            <a:off x="3241137" y="2120694"/>
            <a:ext cx="730892"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Test Data </a:t>
            </a:r>
            <a:r>
              <a:rPr lang="en-US" sz="1000" dirty="0"/>
              <a:t>Set</a:t>
            </a:r>
          </a:p>
        </p:txBody>
      </p:sp>
      <p:sp>
        <p:nvSpPr>
          <p:cNvPr id="24" name="Can 23"/>
          <p:cNvSpPr/>
          <p:nvPr/>
        </p:nvSpPr>
        <p:spPr>
          <a:xfrm>
            <a:off x="7943228" y="1366970"/>
            <a:ext cx="730892" cy="504656"/>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Model</a:t>
            </a:r>
          </a:p>
          <a:p>
            <a:pPr algn="ctr"/>
            <a:r>
              <a:rPr lang="en-US" sz="1000" dirty="0" smtClean="0"/>
              <a:t>Weights</a:t>
            </a:r>
            <a:endParaRPr lang="en-US" sz="1000" dirty="0"/>
          </a:p>
        </p:txBody>
      </p:sp>
      <p:sp>
        <p:nvSpPr>
          <p:cNvPr id="25" name="Rounded Rectangle 24"/>
          <p:cNvSpPr/>
          <p:nvPr/>
        </p:nvSpPr>
        <p:spPr>
          <a:xfrm>
            <a:off x="7891059"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Transform</a:t>
            </a:r>
            <a:endParaRPr lang="en-US" sz="1000" dirty="0"/>
          </a:p>
        </p:txBody>
      </p:sp>
      <p:sp>
        <p:nvSpPr>
          <p:cNvPr id="27" name="Can 26"/>
          <p:cNvSpPr/>
          <p:nvPr/>
        </p:nvSpPr>
        <p:spPr>
          <a:xfrm>
            <a:off x="9317510" y="2089061"/>
            <a:ext cx="827677" cy="645160"/>
          </a:xfrm>
          <a:prstGeom prst="can">
            <a:avLst/>
          </a:prstGeom>
          <a:solidFill>
            <a:srgbClr val="1B5C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Predictions</a:t>
            </a:r>
            <a:endParaRPr lang="en-US" sz="1000" dirty="0"/>
          </a:p>
        </p:txBody>
      </p:sp>
      <p:sp>
        <p:nvSpPr>
          <p:cNvPr id="32" name="Rounded Rectangle 31"/>
          <p:cNvSpPr/>
          <p:nvPr/>
        </p:nvSpPr>
        <p:spPr>
          <a:xfrm>
            <a:off x="10469015" y="2138474"/>
            <a:ext cx="100584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Evaluate</a:t>
            </a:r>
            <a:endParaRPr lang="en-US" sz="1000" dirty="0"/>
          </a:p>
        </p:txBody>
      </p:sp>
      <p:cxnSp>
        <p:nvCxnSpPr>
          <p:cNvPr id="36" name="Straight Arrow Connector 35"/>
          <p:cNvCxnSpPr>
            <a:stCxn id="21" idx="3"/>
          </p:cNvCxnSpPr>
          <p:nvPr/>
        </p:nvCxnSpPr>
        <p:spPr>
          <a:xfrm flipV="1">
            <a:off x="2852717" y="1909883"/>
            <a:ext cx="334513" cy="1779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20679" y="2101040"/>
            <a:ext cx="376063" cy="77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4" idx="2"/>
          </p:cNvCxnSpPr>
          <p:nvPr/>
        </p:nvCxnSpPr>
        <p:spPr>
          <a:xfrm flipV="1">
            <a:off x="7562490" y="1619298"/>
            <a:ext cx="380738" cy="80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13180" y="2509570"/>
            <a:ext cx="3684734" cy="2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299247" y="1872335"/>
            <a:ext cx="9427" cy="266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9900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218844" y="2499932"/>
            <a:ext cx="2501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425528" y="2088690"/>
            <a:ext cx="1092814" cy="755713"/>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1"/>
          <p:cNvSpPr txBox="1">
            <a:spLocks/>
          </p:cNvSpPr>
          <p:nvPr/>
        </p:nvSpPr>
        <p:spPr bwMode="auto">
          <a:xfrm>
            <a:off x="303224" y="3507565"/>
            <a:ext cx="9114154" cy="73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Setup an evaluator to measure F1 score ( F1 = 1 is error free)</a:t>
            </a:r>
            <a:endParaRPr lang="en-US" sz="1400" kern="0" dirty="0"/>
          </a:p>
        </p:txBody>
      </p:sp>
      <p:pic>
        <p:nvPicPr>
          <p:cNvPr id="7" name="Picture 6"/>
          <p:cNvPicPr>
            <a:picLocks noChangeAspect="1"/>
          </p:cNvPicPr>
          <p:nvPr/>
        </p:nvPicPr>
        <p:blipFill>
          <a:blip r:embed="rId2"/>
          <a:stretch>
            <a:fillRect/>
          </a:stretch>
        </p:blipFill>
        <p:spPr>
          <a:xfrm>
            <a:off x="6172287" y="3145463"/>
            <a:ext cx="5885683" cy="3518310"/>
          </a:xfrm>
          <a:prstGeom prst="rect">
            <a:avLst/>
          </a:prstGeom>
        </p:spPr>
      </p:pic>
      <p:pic>
        <p:nvPicPr>
          <p:cNvPr id="8" name="Picture 7"/>
          <p:cNvPicPr>
            <a:picLocks noChangeAspect="1"/>
          </p:cNvPicPr>
          <p:nvPr/>
        </p:nvPicPr>
        <p:blipFill>
          <a:blip r:embed="rId3"/>
          <a:stretch>
            <a:fillRect/>
          </a:stretch>
        </p:blipFill>
        <p:spPr>
          <a:xfrm>
            <a:off x="145788" y="3820454"/>
            <a:ext cx="4113316" cy="1181563"/>
          </a:xfrm>
          <a:prstGeom prst="rect">
            <a:avLst/>
          </a:prstGeom>
        </p:spPr>
      </p:pic>
      <p:pic>
        <p:nvPicPr>
          <p:cNvPr id="9" name="Picture 8"/>
          <p:cNvPicPr>
            <a:picLocks noChangeAspect="1"/>
          </p:cNvPicPr>
          <p:nvPr/>
        </p:nvPicPr>
        <p:blipFill>
          <a:blip r:embed="rId4"/>
          <a:stretch>
            <a:fillRect/>
          </a:stretch>
        </p:blipFill>
        <p:spPr>
          <a:xfrm>
            <a:off x="198148" y="5406283"/>
            <a:ext cx="5764341" cy="683570"/>
          </a:xfrm>
          <a:prstGeom prst="rect">
            <a:avLst/>
          </a:prstGeom>
        </p:spPr>
      </p:pic>
      <p:sp>
        <p:nvSpPr>
          <p:cNvPr id="44" name="Title 1"/>
          <p:cNvSpPr txBox="1">
            <a:spLocks/>
          </p:cNvSpPr>
          <p:nvPr/>
        </p:nvSpPr>
        <p:spPr bwMode="auto">
          <a:xfrm>
            <a:off x="203356" y="5092501"/>
            <a:ext cx="9114154" cy="73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Record F1 score for full game, and quarters</a:t>
            </a:r>
            <a:endParaRPr lang="en-US" sz="1400" kern="0" dirty="0"/>
          </a:p>
        </p:txBody>
      </p:sp>
      <p:cxnSp>
        <p:nvCxnSpPr>
          <p:cNvPr id="41" name="Straight Arrow Connector 40"/>
          <p:cNvCxnSpPr/>
          <p:nvPr/>
        </p:nvCxnSpPr>
        <p:spPr>
          <a:xfrm flipV="1">
            <a:off x="5796379" y="5643947"/>
            <a:ext cx="1218604" cy="725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itle 1"/>
          <p:cNvSpPr txBox="1">
            <a:spLocks/>
          </p:cNvSpPr>
          <p:nvPr/>
        </p:nvSpPr>
        <p:spPr bwMode="auto">
          <a:xfrm>
            <a:off x="203356" y="6217700"/>
            <a:ext cx="9114154" cy="73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Here, the largest performance gain came from adding spread </a:t>
            </a:r>
            <a:r>
              <a:rPr lang="is-IS" sz="1400" b="1" kern="0" dirty="0" smtClean="0"/>
              <a:t>….</a:t>
            </a:r>
          </a:p>
          <a:p>
            <a:r>
              <a:rPr lang="is-IS" sz="1400" b="1" kern="0" dirty="0" smtClean="0"/>
              <a:t>Of course as game gets closer to end, predictions are better also</a:t>
            </a:r>
            <a:endParaRPr lang="en-US" sz="1400" kern="0" dirty="0"/>
          </a:p>
        </p:txBody>
      </p:sp>
      <p:cxnSp>
        <p:nvCxnSpPr>
          <p:cNvPr id="47" name="Straight Arrow Connector 46"/>
          <p:cNvCxnSpPr/>
          <p:nvPr/>
        </p:nvCxnSpPr>
        <p:spPr>
          <a:xfrm flipV="1">
            <a:off x="7107810" y="5421636"/>
            <a:ext cx="0" cy="4446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7064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err="1" smtClean="0"/>
              <a:t>Node.js</a:t>
            </a:r>
            <a:r>
              <a:rPr lang="en-US" dirty="0" smtClean="0"/>
              <a:t>?</a:t>
            </a:r>
            <a:endParaRPr lang="en-US" dirty="0"/>
          </a:p>
        </p:txBody>
      </p:sp>
      <p:sp>
        <p:nvSpPr>
          <p:cNvPr id="4" name="Content Placeholder 2"/>
          <p:cNvSpPr>
            <a:spLocks noGrp="1"/>
          </p:cNvSpPr>
          <p:nvPr>
            <p:ph idx="1"/>
          </p:nvPr>
        </p:nvSpPr>
        <p:spPr>
          <a:xfrm>
            <a:off x="302306" y="1215258"/>
            <a:ext cx="5334000" cy="4495800"/>
          </a:xfrm>
        </p:spPr>
        <p:txBody>
          <a:bodyPr/>
          <a:lstStyle/>
          <a:p>
            <a:pPr>
              <a:buFont typeface="Arial" charset="0"/>
              <a:buChar char="•"/>
            </a:pPr>
            <a:r>
              <a:rPr lang="en-US" altLang="en-US" dirty="0" smtClean="0"/>
              <a:t>A server side framework for building fast scalable network applications</a:t>
            </a:r>
            <a:endParaRPr lang="en-US" altLang="en-US" dirty="0"/>
          </a:p>
          <a:p>
            <a:pPr>
              <a:buFont typeface="Arial" charset="0"/>
              <a:buChar char="•"/>
            </a:pPr>
            <a:r>
              <a:rPr lang="en-US" altLang="en-US" dirty="0" smtClean="0"/>
              <a:t>Event driven / Non blocking IO / no buffering</a:t>
            </a:r>
            <a:endParaRPr lang="en-US" altLang="en-US" dirty="0"/>
          </a:p>
          <a:p>
            <a:pPr>
              <a:buFont typeface="Arial" charset="0"/>
              <a:buChar char="•"/>
            </a:pPr>
            <a:r>
              <a:rPr lang="en-US" altLang="en-US" dirty="0" smtClean="0"/>
              <a:t>Can be used to connect to a number of backend systems</a:t>
            </a:r>
          </a:p>
          <a:p>
            <a:pPr>
              <a:buFont typeface="Arial" charset="0"/>
              <a:buChar char="•"/>
            </a:pPr>
            <a:r>
              <a:rPr lang="en-US" altLang="en-US" dirty="0" smtClean="0"/>
              <a:t>Leverages </a:t>
            </a:r>
            <a:r>
              <a:rPr lang="en-US" altLang="en-US" dirty="0" err="1" smtClean="0"/>
              <a:t>Javascript</a:t>
            </a:r>
            <a:r>
              <a:rPr lang="en-US" altLang="en-US" dirty="0" smtClean="0"/>
              <a:t> for coding</a:t>
            </a:r>
            <a:endParaRPr lang="en-US" altLang="en-US" dirty="0"/>
          </a:p>
          <a:p>
            <a:pPr>
              <a:buFont typeface="Arial" charset="0"/>
              <a:buChar char="•"/>
            </a:pPr>
            <a:r>
              <a:rPr lang="en-US" altLang="en-US" dirty="0" smtClean="0"/>
              <a:t>Tons of libraries available</a:t>
            </a:r>
          </a:p>
          <a:p>
            <a:pPr>
              <a:buFont typeface="Arial" charset="0"/>
              <a:buChar char="•"/>
            </a:pPr>
            <a:r>
              <a:rPr lang="en-US" altLang="en-US" dirty="0" smtClean="0"/>
              <a:t>Can easily implement REST API using express library</a:t>
            </a:r>
          </a:p>
          <a:p>
            <a:pPr>
              <a:buFont typeface="Arial" charset="0"/>
              <a:buChar char="•"/>
            </a:pPr>
            <a:endParaRPr lang="en-US" altLang="en-US" dirty="0"/>
          </a:p>
          <a:p>
            <a:pPr>
              <a:buFont typeface="Arial" charset="0"/>
              <a:buChar char="•"/>
            </a:pPr>
            <a:r>
              <a:rPr lang="en-US" altLang="en-US" dirty="0" err="1" smtClean="0"/>
              <a:t>Node.js</a:t>
            </a:r>
            <a:r>
              <a:rPr lang="en-US" altLang="en-US" dirty="0" smtClean="0"/>
              <a:t> framework is a service available on </a:t>
            </a:r>
            <a:r>
              <a:rPr lang="en-US" altLang="en-US" dirty="0" err="1" smtClean="0"/>
              <a:t>Bluemix</a:t>
            </a:r>
            <a:r>
              <a:rPr lang="is-IS" altLang="en-US" dirty="0" smtClean="0"/>
              <a:t>…</a:t>
            </a:r>
          </a:p>
          <a:p>
            <a:pPr lvl="1">
              <a:buFont typeface="Arial" charset="0"/>
              <a:buChar char="•"/>
            </a:pPr>
            <a:r>
              <a:rPr lang="en-US" altLang="en-US" dirty="0" smtClean="0"/>
              <a:t>L</a:t>
            </a:r>
            <a:r>
              <a:rPr lang="is-IS" altLang="en-US" dirty="0" smtClean="0"/>
              <a:t>ets check it out</a:t>
            </a:r>
            <a:endParaRPr lang="en-US" altLang="en-US" dirty="0" smtClean="0"/>
          </a:p>
        </p:txBody>
      </p:sp>
      <p:pic>
        <p:nvPicPr>
          <p:cNvPr id="2" name="Picture 1"/>
          <p:cNvPicPr>
            <a:picLocks noChangeAspect="1"/>
          </p:cNvPicPr>
          <p:nvPr/>
        </p:nvPicPr>
        <p:blipFill>
          <a:blip r:embed="rId2"/>
          <a:stretch>
            <a:fillRect/>
          </a:stretch>
        </p:blipFill>
        <p:spPr>
          <a:xfrm>
            <a:off x="6276786" y="942126"/>
            <a:ext cx="4787900" cy="3327400"/>
          </a:xfrm>
          <a:prstGeom prst="rect">
            <a:avLst/>
          </a:prstGeom>
        </p:spPr>
      </p:pic>
    </p:spTree>
    <p:extLst>
      <p:ext uri="{BB962C8B-B14F-4D97-AF65-F5344CB8AC3E}">
        <p14:creationId xmlns:p14="http://schemas.microsoft.com/office/powerpoint/2010/main" val="1186419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err="1" smtClean="0"/>
              <a:t>Bluemix</a:t>
            </a:r>
            <a:r>
              <a:rPr lang="en-US" dirty="0" smtClean="0"/>
              <a:t>?</a:t>
            </a:r>
            <a:endParaRPr lang="en-US" dirty="0"/>
          </a:p>
        </p:txBody>
      </p:sp>
      <p:sp>
        <p:nvSpPr>
          <p:cNvPr id="4" name="Content Placeholder 2"/>
          <p:cNvSpPr>
            <a:spLocks noGrp="1"/>
          </p:cNvSpPr>
          <p:nvPr>
            <p:ph idx="1"/>
          </p:nvPr>
        </p:nvSpPr>
        <p:spPr>
          <a:xfrm>
            <a:off x="302306" y="942126"/>
            <a:ext cx="5334000" cy="4495800"/>
          </a:xfrm>
        </p:spPr>
        <p:txBody>
          <a:bodyPr/>
          <a:lstStyle/>
          <a:p>
            <a:pPr>
              <a:buFont typeface="Arial" charset="0"/>
              <a:buChar char="•"/>
            </a:pPr>
            <a:r>
              <a:rPr lang="en-US" altLang="en-US" dirty="0" smtClean="0"/>
              <a:t>IBM’s Platform as a service</a:t>
            </a:r>
          </a:p>
          <a:p>
            <a:pPr>
              <a:buFont typeface="Arial" charset="0"/>
              <a:buChar char="•"/>
            </a:pPr>
            <a:r>
              <a:rPr lang="en-US" dirty="0" smtClean="0">
                <a:hlinkClick r:id="rId3"/>
              </a:rPr>
              <a:t>Get a Free account here</a:t>
            </a:r>
          </a:p>
          <a:p>
            <a:pPr lvl="1">
              <a:buFont typeface="Arial" charset="0"/>
              <a:buChar char="•"/>
            </a:pPr>
            <a:r>
              <a:rPr lang="en-US" dirty="0" smtClean="0">
                <a:hlinkClick r:id="rId3"/>
              </a:rPr>
              <a:t>www.ibm.com/</a:t>
            </a:r>
            <a:r>
              <a:rPr lang="en-US" b="1" dirty="0" smtClean="0">
                <a:hlinkClick r:id="rId3"/>
              </a:rPr>
              <a:t>Bluemix</a:t>
            </a:r>
            <a:endParaRPr lang="en-US" b="1" dirty="0" smtClean="0"/>
          </a:p>
          <a:p>
            <a:pPr>
              <a:buFont typeface="Arial" charset="0"/>
              <a:buChar char="•"/>
            </a:pPr>
            <a:endParaRPr lang="en-US" altLang="en-US" b="1" dirty="0"/>
          </a:p>
          <a:p>
            <a:pPr>
              <a:buFont typeface="Arial" charset="0"/>
              <a:buChar char="•"/>
            </a:pPr>
            <a:r>
              <a:rPr lang="en-US" altLang="en-US" b="1" dirty="0" smtClean="0"/>
              <a:t>Spark as a Service</a:t>
            </a:r>
          </a:p>
          <a:p>
            <a:pPr>
              <a:buFont typeface="Arial" charset="0"/>
              <a:buChar char="•"/>
            </a:pPr>
            <a:r>
              <a:rPr lang="en-US" altLang="en-US" b="1" dirty="0" smtClean="0"/>
              <a:t>Database options</a:t>
            </a:r>
          </a:p>
          <a:p>
            <a:pPr>
              <a:buFont typeface="Arial" charset="0"/>
              <a:buChar char="•"/>
            </a:pPr>
            <a:r>
              <a:rPr lang="en-US" altLang="en-US" b="1" dirty="0" smtClean="0"/>
              <a:t>Containers</a:t>
            </a:r>
          </a:p>
          <a:p>
            <a:pPr>
              <a:buFont typeface="Arial" charset="0"/>
              <a:buChar char="•"/>
            </a:pPr>
            <a:r>
              <a:rPr lang="en-US" altLang="en-US" b="1" dirty="0" smtClean="0"/>
              <a:t>VM’s</a:t>
            </a:r>
          </a:p>
          <a:p>
            <a:pPr>
              <a:buFont typeface="Arial" charset="0"/>
              <a:buChar char="•"/>
            </a:pPr>
            <a:r>
              <a:rPr lang="en-US" altLang="en-US" b="1" dirty="0" smtClean="0"/>
              <a:t>Watson </a:t>
            </a:r>
          </a:p>
          <a:p>
            <a:pPr marL="0" indent="0">
              <a:buNone/>
            </a:pPr>
            <a:r>
              <a:rPr lang="en-US" altLang="en-US" b="1" dirty="0" smtClean="0"/>
              <a:t>and more !</a:t>
            </a:r>
            <a:endParaRPr lang="en-US" altLang="en-US" dirty="0"/>
          </a:p>
        </p:txBody>
      </p:sp>
      <p:pic>
        <p:nvPicPr>
          <p:cNvPr id="5" name="Picture 4"/>
          <p:cNvPicPr>
            <a:picLocks noChangeAspect="1"/>
          </p:cNvPicPr>
          <p:nvPr/>
        </p:nvPicPr>
        <p:blipFill>
          <a:blip r:embed="rId4"/>
          <a:stretch>
            <a:fillRect/>
          </a:stretch>
        </p:blipFill>
        <p:spPr>
          <a:xfrm>
            <a:off x="3680971" y="384985"/>
            <a:ext cx="6754501" cy="6048807"/>
          </a:xfrm>
          <a:prstGeom prst="rect">
            <a:avLst/>
          </a:prstGeom>
        </p:spPr>
      </p:pic>
      <p:pic>
        <p:nvPicPr>
          <p:cNvPr id="6" name="Picture 5"/>
          <p:cNvPicPr>
            <a:picLocks noChangeAspect="1"/>
          </p:cNvPicPr>
          <p:nvPr/>
        </p:nvPicPr>
        <p:blipFill>
          <a:blip r:embed="rId5"/>
          <a:stretch>
            <a:fillRect/>
          </a:stretch>
        </p:blipFill>
        <p:spPr>
          <a:xfrm>
            <a:off x="6727901" y="5511636"/>
            <a:ext cx="2832100" cy="812800"/>
          </a:xfrm>
          <a:prstGeom prst="rect">
            <a:avLst/>
          </a:prstGeom>
        </p:spPr>
      </p:pic>
    </p:spTree>
    <p:extLst>
      <p:ext uri="{BB962C8B-B14F-4D97-AF65-F5344CB8AC3E}">
        <p14:creationId xmlns:p14="http://schemas.microsoft.com/office/powerpoint/2010/main" val="1772695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app layout / </a:t>
            </a:r>
            <a:r>
              <a:rPr lang="en-US" dirty="0" err="1" smtClean="0"/>
              <a:t>apps.js</a:t>
            </a:r>
            <a:r>
              <a:rPr lang="en-US" dirty="0" smtClean="0"/>
              <a:t> snippets</a:t>
            </a:r>
            <a:endParaRPr lang="en-US" dirty="0"/>
          </a:p>
        </p:txBody>
      </p:sp>
      <p:sp>
        <p:nvSpPr>
          <p:cNvPr id="4" name="Title 1"/>
          <p:cNvSpPr txBox="1">
            <a:spLocks/>
          </p:cNvSpPr>
          <p:nvPr/>
        </p:nvSpPr>
        <p:spPr bwMode="auto">
          <a:xfrm>
            <a:off x="529467" y="924620"/>
            <a:ext cx="9114154" cy="112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In </a:t>
            </a:r>
            <a:r>
              <a:rPr lang="en-US" sz="1400" b="1" kern="0" dirty="0" err="1" smtClean="0"/>
              <a:t>github</a:t>
            </a:r>
            <a:r>
              <a:rPr lang="en-US" sz="1400" b="1" kern="0" dirty="0" smtClean="0"/>
              <a:t> </a:t>
            </a:r>
            <a:r>
              <a:rPr lang="en-US" sz="1400" b="1" kern="0" dirty="0" err="1" smtClean="0"/>
              <a:t>nodejs</a:t>
            </a:r>
            <a:r>
              <a:rPr lang="en-US" sz="1400" b="1" kern="0" dirty="0" smtClean="0"/>
              <a:t> zip file there are three main source files</a:t>
            </a:r>
            <a:endParaRPr lang="en-US" sz="1400" kern="0" dirty="0" smtClean="0"/>
          </a:p>
          <a:p>
            <a:pPr marL="285750" indent="-285750">
              <a:buFont typeface="Arial" charset="0"/>
              <a:buChar char="•"/>
            </a:pPr>
            <a:r>
              <a:rPr lang="en-US" sz="1400" kern="0" dirty="0" err="1"/>
              <a:t>a</a:t>
            </a:r>
            <a:r>
              <a:rPr lang="en-US" sz="1400" kern="0" dirty="0" err="1" smtClean="0"/>
              <a:t>pp.js</a:t>
            </a:r>
            <a:r>
              <a:rPr lang="en-US" sz="1400" kern="0" dirty="0" smtClean="0"/>
              <a:t> 			:  </a:t>
            </a:r>
            <a:r>
              <a:rPr lang="en-US" sz="1400" kern="0" dirty="0" err="1" smtClean="0"/>
              <a:t>node.js</a:t>
            </a:r>
            <a:r>
              <a:rPr lang="en-US" sz="1400" kern="0" dirty="0" smtClean="0"/>
              <a:t> application</a:t>
            </a:r>
          </a:p>
          <a:p>
            <a:pPr marL="285750" indent="-285750">
              <a:buFont typeface="Arial" charset="0"/>
              <a:buChar char="•"/>
            </a:pPr>
            <a:r>
              <a:rPr lang="en-US" sz="1400" kern="0" dirty="0" smtClean="0"/>
              <a:t>public/</a:t>
            </a:r>
            <a:r>
              <a:rPr lang="en-US" sz="1400" kern="0" dirty="0" err="1" smtClean="0"/>
              <a:t>index.html</a:t>
            </a:r>
            <a:r>
              <a:rPr lang="en-US" sz="1400" kern="0" dirty="0" smtClean="0"/>
              <a:t>		: web app home page</a:t>
            </a:r>
          </a:p>
          <a:p>
            <a:pPr marL="285750" indent="-285750">
              <a:buFont typeface="Arial" charset="0"/>
              <a:buChar char="•"/>
            </a:pPr>
            <a:r>
              <a:rPr lang="en-US" sz="1400" kern="0" dirty="0" smtClean="0"/>
              <a:t>public/</a:t>
            </a:r>
            <a:r>
              <a:rPr lang="en-US" sz="1400" kern="0" dirty="0" err="1" smtClean="0"/>
              <a:t>rtp.js</a:t>
            </a:r>
            <a:r>
              <a:rPr lang="en-US" sz="1400" kern="0" dirty="0" smtClean="0"/>
              <a:t>		: web app </a:t>
            </a:r>
            <a:r>
              <a:rPr lang="en-US" sz="1400" kern="0" dirty="0" err="1" smtClean="0"/>
              <a:t>javascript</a:t>
            </a:r>
            <a:endParaRPr lang="en-US" sz="1400" kern="0" dirty="0" smtClean="0"/>
          </a:p>
        </p:txBody>
      </p:sp>
      <p:sp>
        <p:nvSpPr>
          <p:cNvPr id="5" name="Title 1"/>
          <p:cNvSpPr txBox="1">
            <a:spLocks/>
          </p:cNvSpPr>
          <p:nvPr/>
        </p:nvSpPr>
        <p:spPr bwMode="auto">
          <a:xfrm>
            <a:off x="456653" y="2045615"/>
            <a:ext cx="9114154" cy="112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400" b="1" kern="0" dirty="0" smtClean="0"/>
              <a:t>A couple </a:t>
            </a:r>
            <a:r>
              <a:rPr lang="en-US" sz="1400" b="1" kern="0" dirty="0" err="1" smtClean="0"/>
              <a:t>app.js</a:t>
            </a:r>
            <a:r>
              <a:rPr lang="en-US" sz="1400" b="1" kern="0" dirty="0" smtClean="0"/>
              <a:t> snippets </a:t>
            </a:r>
            <a:endParaRPr lang="en-US" sz="1400" kern="0" dirty="0" smtClean="0"/>
          </a:p>
          <a:p>
            <a:pPr marL="285750" indent="-285750">
              <a:buFont typeface="Arial" charset="0"/>
              <a:buChar char="•"/>
            </a:pPr>
            <a:r>
              <a:rPr lang="en-US" sz="1400" kern="0" dirty="0" smtClean="0"/>
              <a:t>express library implements http rest services</a:t>
            </a:r>
          </a:p>
          <a:p>
            <a:pPr marL="285750" indent="-285750">
              <a:buFont typeface="Arial" charset="0"/>
              <a:buChar char="•"/>
            </a:pPr>
            <a:endParaRPr lang="en-US" sz="1400" kern="0" dirty="0"/>
          </a:p>
          <a:p>
            <a:pPr marL="285750" indent="-285750">
              <a:buFont typeface="Arial" charset="0"/>
              <a:buChar char="•"/>
            </a:pPr>
            <a:endParaRPr lang="en-US" sz="1400" kern="0" dirty="0" smtClean="0"/>
          </a:p>
          <a:p>
            <a:pPr marL="285750" indent="-285750">
              <a:buFont typeface="Arial" charset="0"/>
              <a:buChar char="•"/>
            </a:pPr>
            <a:endParaRPr lang="en-US" sz="1400" kern="0" dirty="0"/>
          </a:p>
          <a:p>
            <a:pPr marL="285750" indent="-285750">
              <a:buFont typeface="Arial" charset="0"/>
              <a:buChar char="•"/>
            </a:pPr>
            <a:endParaRPr lang="en-US" sz="1400" kern="0" dirty="0"/>
          </a:p>
          <a:p>
            <a:pPr marL="285750" indent="-285750">
              <a:buFont typeface="Arial" charset="0"/>
              <a:buChar char="•"/>
            </a:pPr>
            <a:r>
              <a:rPr lang="en-US" sz="1400" kern="0" dirty="0" smtClean="0"/>
              <a:t>/ endpoint serves up </a:t>
            </a:r>
            <a:r>
              <a:rPr lang="en-US" sz="1400" kern="0" dirty="0" err="1" smtClean="0"/>
              <a:t>index.html</a:t>
            </a:r>
            <a:endParaRPr lang="en-US" sz="1400" kern="0" dirty="0" smtClean="0"/>
          </a:p>
          <a:p>
            <a:pPr marL="285750" indent="-285750">
              <a:buFont typeface="Arial" charset="0"/>
              <a:buChar char="•"/>
            </a:pPr>
            <a:endParaRPr lang="en-US" sz="1400" kern="0" dirty="0"/>
          </a:p>
          <a:p>
            <a:pPr marL="285750" indent="-285750">
              <a:buFont typeface="Arial" charset="0"/>
              <a:buChar char="•"/>
            </a:pPr>
            <a:endParaRPr lang="en-US" sz="1400" kern="0" dirty="0" smtClean="0"/>
          </a:p>
          <a:p>
            <a:pPr marL="285750" indent="-285750">
              <a:buFont typeface="Arial" charset="0"/>
              <a:buChar char="•"/>
            </a:pPr>
            <a:endParaRPr lang="en-US" sz="1400" kern="0" dirty="0"/>
          </a:p>
          <a:p>
            <a:pPr marL="285750" indent="-285750">
              <a:buFont typeface="Arial" charset="0"/>
              <a:buChar char="•"/>
            </a:pPr>
            <a:endParaRPr lang="en-US" sz="1400" kern="0" dirty="0" smtClean="0"/>
          </a:p>
          <a:p>
            <a:pPr marL="285750" indent="-285750">
              <a:buFont typeface="Arial" charset="0"/>
              <a:buChar char="•"/>
            </a:pPr>
            <a:r>
              <a:rPr lang="en-US" sz="1400" kern="0" dirty="0" smtClean="0"/>
              <a:t>/scorepredictionv2 implements the score service</a:t>
            </a:r>
          </a:p>
          <a:p>
            <a:pPr marL="285750" indent="-285750">
              <a:buFont typeface="Arial" charset="0"/>
              <a:buChar char="•"/>
            </a:pPr>
            <a:endParaRPr lang="en-US" sz="1400" kern="0" dirty="0"/>
          </a:p>
          <a:p>
            <a:pPr marL="285750" indent="-285750">
              <a:buFont typeface="Arial" charset="0"/>
              <a:buChar char="•"/>
            </a:pPr>
            <a:endParaRPr lang="en-US" sz="1400" kern="0" dirty="0"/>
          </a:p>
          <a:p>
            <a:pPr marL="285750" indent="-285750">
              <a:buFont typeface="Arial" charset="0"/>
              <a:buChar char="•"/>
            </a:pPr>
            <a:r>
              <a:rPr lang="en-US" sz="1400" kern="0" dirty="0" smtClean="0"/>
              <a:t>Data return in </a:t>
            </a:r>
            <a:r>
              <a:rPr lang="en-US" sz="1400" kern="0" dirty="0" err="1" smtClean="0"/>
              <a:t>json</a:t>
            </a:r>
            <a:r>
              <a:rPr lang="en-US" sz="1400" kern="0" dirty="0" smtClean="0"/>
              <a:t> format to client</a:t>
            </a:r>
          </a:p>
        </p:txBody>
      </p:sp>
      <p:pic>
        <p:nvPicPr>
          <p:cNvPr id="2" name="Picture 1"/>
          <p:cNvPicPr>
            <a:picLocks noChangeAspect="1"/>
          </p:cNvPicPr>
          <p:nvPr/>
        </p:nvPicPr>
        <p:blipFill>
          <a:blip r:embed="rId3"/>
          <a:stretch>
            <a:fillRect/>
          </a:stretch>
        </p:blipFill>
        <p:spPr>
          <a:xfrm>
            <a:off x="456653" y="2631620"/>
            <a:ext cx="3734847" cy="622475"/>
          </a:xfrm>
          <a:prstGeom prst="rect">
            <a:avLst/>
          </a:prstGeom>
        </p:spPr>
      </p:pic>
      <p:pic>
        <p:nvPicPr>
          <p:cNvPr id="6" name="Picture 5"/>
          <p:cNvPicPr>
            <a:picLocks noChangeAspect="1"/>
          </p:cNvPicPr>
          <p:nvPr/>
        </p:nvPicPr>
        <p:blipFill>
          <a:blip r:embed="rId4"/>
          <a:stretch>
            <a:fillRect/>
          </a:stretch>
        </p:blipFill>
        <p:spPr>
          <a:xfrm>
            <a:off x="449085" y="3732426"/>
            <a:ext cx="3749981" cy="529081"/>
          </a:xfrm>
          <a:prstGeom prst="rect">
            <a:avLst/>
          </a:prstGeom>
        </p:spPr>
      </p:pic>
      <p:pic>
        <p:nvPicPr>
          <p:cNvPr id="7" name="Picture 6"/>
          <p:cNvPicPr>
            <a:picLocks noChangeAspect="1"/>
          </p:cNvPicPr>
          <p:nvPr/>
        </p:nvPicPr>
        <p:blipFill>
          <a:blip r:embed="rId5"/>
          <a:stretch>
            <a:fillRect/>
          </a:stretch>
        </p:blipFill>
        <p:spPr>
          <a:xfrm>
            <a:off x="449085" y="4665515"/>
            <a:ext cx="5832961" cy="323615"/>
          </a:xfrm>
          <a:prstGeom prst="rect">
            <a:avLst/>
          </a:prstGeom>
        </p:spPr>
      </p:pic>
      <p:pic>
        <p:nvPicPr>
          <p:cNvPr id="9" name="Picture 8"/>
          <p:cNvPicPr>
            <a:picLocks noChangeAspect="1"/>
          </p:cNvPicPr>
          <p:nvPr/>
        </p:nvPicPr>
        <p:blipFill>
          <a:blip r:embed="rId6"/>
          <a:stretch>
            <a:fillRect/>
          </a:stretch>
        </p:blipFill>
        <p:spPr>
          <a:xfrm>
            <a:off x="449085" y="5393138"/>
            <a:ext cx="3104820" cy="984259"/>
          </a:xfrm>
          <a:prstGeom prst="rect">
            <a:avLst/>
          </a:prstGeom>
        </p:spPr>
      </p:pic>
    </p:spTree>
    <p:extLst>
      <p:ext uri="{BB962C8B-B14F-4D97-AF65-F5344CB8AC3E}">
        <p14:creationId xmlns:p14="http://schemas.microsoft.com/office/powerpoint/2010/main" val="18671689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84263" y="1039813"/>
            <a:ext cx="1636712" cy="428625"/>
          </a:xfrm>
        </p:spPr>
        <p:txBody>
          <a:bodyPr/>
          <a:lstStyle/>
          <a:p>
            <a:pPr marL="342900" indent="-342900">
              <a:spcBef>
                <a:spcPts val="0"/>
              </a:spcBef>
              <a:buFont typeface="+mj-lt"/>
              <a:buNone/>
              <a:defRPr/>
            </a:pPr>
            <a:r>
              <a:rPr lang="en-US" sz="1400" b="1" dirty="0" smtClean="0"/>
              <a:t>Client Browser</a:t>
            </a:r>
            <a:endParaRPr lang="en-US" sz="1400" b="1" dirty="0"/>
          </a:p>
        </p:txBody>
      </p:sp>
      <p:sp>
        <p:nvSpPr>
          <p:cNvPr id="3" name="Rounded Rectangle 2"/>
          <p:cNvSpPr/>
          <p:nvPr/>
        </p:nvSpPr>
        <p:spPr>
          <a:xfrm>
            <a:off x="942975" y="1371600"/>
            <a:ext cx="2390775" cy="4037013"/>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ounded Rectangle 6"/>
          <p:cNvSpPr/>
          <p:nvPr/>
        </p:nvSpPr>
        <p:spPr>
          <a:xfrm>
            <a:off x="7596188" y="1371600"/>
            <a:ext cx="2025650" cy="4037013"/>
          </a:xfrm>
          <a:prstGeom prst="roundRect">
            <a:avLst/>
          </a:prstGeom>
          <a:noFill/>
          <a:ln w="1905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1"/>
          <p:cNvSpPr txBox="1">
            <a:spLocks/>
          </p:cNvSpPr>
          <p:nvPr/>
        </p:nvSpPr>
        <p:spPr bwMode="auto">
          <a:xfrm>
            <a:off x="7594600" y="1090613"/>
            <a:ext cx="4267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400" b="1" kern="0" dirty="0" err="1" smtClean="0"/>
              <a:t>Node.js</a:t>
            </a:r>
            <a:r>
              <a:rPr lang="en-US" sz="1400" b="1" kern="0" dirty="0" smtClean="0"/>
              <a:t> : </a:t>
            </a:r>
            <a:r>
              <a:rPr lang="en-US" sz="1400" b="1" kern="0" dirty="0" err="1" smtClean="0"/>
              <a:t>nba-rt-prediction.bluemix.net</a:t>
            </a:r>
            <a:endParaRPr lang="en-US" sz="1400" b="1" kern="0" dirty="0"/>
          </a:p>
        </p:txBody>
      </p:sp>
      <p:cxnSp>
        <p:nvCxnSpPr>
          <p:cNvPr id="10" name="Curved Connector 9"/>
          <p:cNvCxnSpPr/>
          <p:nvPr/>
        </p:nvCxnSpPr>
        <p:spPr>
          <a:xfrm>
            <a:off x="9074150" y="-1139825"/>
            <a:ext cx="914400" cy="9144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333750" y="2198688"/>
            <a:ext cx="4262438"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333750" y="2909888"/>
            <a:ext cx="4262438"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9" name="Content Placeholder 1"/>
          <p:cNvSpPr txBox="1">
            <a:spLocks/>
          </p:cNvSpPr>
          <p:nvPr/>
        </p:nvSpPr>
        <p:spPr bwMode="auto">
          <a:xfrm>
            <a:off x="4090988" y="1770063"/>
            <a:ext cx="42687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200" b="1" kern="0" dirty="0" smtClean="0"/>
              <a:t>1) Browser navigates to </a:t>
            </a:r>
            <a:r>
              <a:rPr lang="en-US" sz="1200" b="1" kern="0" dirty="0" smtClean="0"/>
              <a:t>URL:/</a:t>
            </a:r>
            <a:endParaRPr lang="en-US" sz="1200" b="1" kern="0" dirty="0"/>
          </a:p>
        </p:txBody>
      </p:sp>
      <p:sp>
        <p:nvSpPr>
          <p:cNvPr id="20" name="Content Placeholder 1"/>
          <p:cNvSpPr txBox="1">
            <a:spLocks/>
          </p:cNvSpPr>
          <p:nvPr/>
        </p:nvSpPr>
        <p:spPr bwMode="auto">
          <a:xfrm>
            <a:off x="4090988" y="2481263"/>
            <a:ext cx="42687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200" b="1" kern="0" dirty="0"/>
              <a:t>2</a:t>
            </a:r>
            <a:r>
              <a:rPr lang="en-US" sz="1200" b="1" kern="0" dirty="0" smtClean="0"/>
              <a:t>) Server responds with </a:t>
            </a:r>
            <a:r>
              <a:rPr lang="en-US" sz="1200" b="1" kern="0" dirty="0" err="1" smtClean="0"/>
              <a:t>HTML+Javascript</a:t>
            </a:r>
            <a:endParaRPr lang="en-US" sz="1200" b="1" kern="0" dirty="0"/>
          </a:p>
        </p:txBody>
      </p:sp>
      <p:cxnSp>
        <p:nvCxnSpPr>
          <p:cNvPr id="37" name="Straight Arrow Connector 36"/>
          <p:cNvCxnSpPr/>
          <p:nvPr/>
        </p:nvCxnSpPr>
        <p:spPr>
          <a:xfrm>
            <a:off x="3330575" y="4270375"/>
            <a:ext cx="4264025"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330575" y="4979988"/>
            <a:ext cx="4264025"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9" name="Content Placeholder 1"/>
          <p:cNvSpPr txBox="1">
            <a:spLocks/>
          </p:cNvSpPr>
          <p:nvPr/>
        </p:nvSpPr>
        <p:spPr bwMode="auto">
          <a:xfrm>
            <a:off x="4089400" y="3619500"/>
            <a:ext cx="42672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200" b="1" kern="0" dirty="0"/>
              <a:t>3</a:t>
            </a:r>
            <a:r>
              <a:rPr lang="en-US" sz="1200" b="1" kern="0" dirty="0" smtClean="0"/>
              <a:t>) User </a:t>
            </a:r>
            <a:r>
              <a:rPr lang="en-US" sz="1200" b="1" kern="0" dirty="0" smtClean="0"/>
              <a:t>moves the sliders </a:t>
            </a:r>
            <a:endParaRPr lang="en-US" sz="1200" b="1" kern="0" dirty="0" smtClean="0"/>
          </a:p>
          <a:p>
            <a:pPr marL="342900" indent="-342900">
              <a:spcBef>
                <a:spcPts val="0"/>
              </a:spcBef>
              <a:buFont typeface="+mj-lt"/>
              <a:buNone/>
              <a:defRPr/>
            </a:pPr>
            <a:r>
              <a:rPr lang="en-US" sz="1200" b="1" kern="0" dirty="0" smtClean="0"/>
              <a:t>4) </a:t>
            </a:r>
            <a:r>
              <a:rPr lang="en-US" sz="1200" b="1" kern="0" dirty="0" err="1" smtClean="0"/>
              <a:t>javascript</a:t>
            </a:r>
            <a:r>
              <a:rPr lang="en-US" sz="1200" b="1" kern="0" dirty="0" smtClean="0"/>
              <a:t> runs a routine that requests a </a:t>
            </a:r>
          </a:p>
          <a:p>
            <a:pPr marL="342900" indent="-342900">
              <a:spcBef>
                <a:spcPts val="0"/>
              </a:spcBef>
              <a:buFont typeface="+mj-lt"/>
              <a:buNone/>
              <a:defRPr/>
            </a:pPr>
            <a:r>
              <a:rPr lang="en-US" sz="1200" b="1" kern="0" dirty="0"/>
              <a:t> </a:t>
            </a:r>
            <a:r>
              <a:rPr lang="en-US" sz="1200" b="1" kern="0" dirty="0" smtClean="0"/>
              <a:t>   score prediction via URL endpoint /</a:t>
            </a:r>
            <a:r>
              <a:rPr lang="en-US" sz="1200" b="1" kern="0" dirty="0" smtClean="0"/>
              <a:t>scorepredictionv2</a:t>
            </a:r>
            <a:endParaRPr lang="en-US" sz="1200" b="1" kern="0" dirty="0"/>
          </a:p>
        </p:txBody>
      </p:sp>
      <p:sp>
        <p:nvSpPr>
          <p:cNvPr id="40" name="Content Placeholder 1"/>
          <p:cNvSpPr txBox="1">
            <a:spLocks/>
          </p:cNvSpPr>
          <p:nvPr/>
        </p:nvSpPr>
        <p:spPr bwMode="auto">
          <a:xfrm>
            <a:off x="4089400" y="4551363"/>
            <a:ext cx="4267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200" b="1" kern="0" dirty="0" smtClean="0"/>
              <a:t>5</a:t>
            </a:r>
            <a:r>
              <a:rPr lang="en-US" sz="1200" b="1" kern="0" smtClean="0"/>
              <a:t>) </a:t>
            </a:r>
            <a:r>
              <a:rPr lang="en-US" sz="1200" b="1" kern="0" dirty="0" smtClean="0"/>
              <a:t>Server responds with JSON </a:t>
            </a:r>
            <a:endParaRPr lang="en-US" sz="1200" b="1" kern="0" dirty="0"/>
          </a:p>
        </p:txBody>
      </p:sp>
      <p:sp>
        <p:nvSpPr>
          <p:cNvPr id="41" name="Content Placeholder 1"/>
          <p:cNvSpPr txBox="1">
            <a:spLocks/>
          </p:cNvSpPr>
          <p:nvPr/>
        </p:nvSpPr>
        <p:spPr bwMode="auto">
          <a:xfrm>
            <a:off x="1203325" y="5087938"/>
            <a:ext cx="42672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1200" b="1" kern="0" dirty="0"/>
              <a:t>6</a:t>
            </a:r>
            <a:r>
              <a:rPr lang="en-US" sz="1200" b="1" kern="0" dirty="0" smtClean="0"/>
              <a:t>) Client renders the result</a:t>
            </a:r>
            <a:endParaRPr lang="en-US" sz="1200" b="1" kern="0" dirty="0"/>
          </a:p>
        </p:txBody>
      </p:sp>
      <p:pic>
        <p:nvPicPr>
          <p:cNvPr id="39951" name="Picture 4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963863"/>
            <a:ext cx="229870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Content Placeholder 1"/>
          <p:cNvSpPr txBox="1">
            <a:spLocks/>
          </p:cNvSpPr>
          <p:nvPr/>
        </p:nvSpPr>
        <p:spPr bwMode="auto">
          <a:xfrm>
            <a:off x="3452813" y="228601"/>
            <a:ext cx="5156200" cy="83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lIns="0">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342900" indent="-342900">
              <a:spcBef>
                <a:spcPts val="0"/>
              </a:spcBef>
              <a:buFont typeface="+mj-lt"/>
              <a:buNone/>
              <a:defRPr/>
            </a:pPr>
            <a:r>
              <a:rPr lang="en-US" sz="2400" b="1" kern="0" dirty="0" err="1" smtClean="0"/>
              <a:t>Node.js</a:t>
            </a:r>
            <a:r>
              <a:rPr lang="en-US" sz="2400" b="1" kern="0" dirty="0" smtClean="0"/>
              <a:t> Communication Diagram</a:t>
            </a:r>
            <a:endParaRPr lang="en-US" sz="2400" b="1" kern="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Switch over a sample deploy of the app to </a:t>
            </a:r>
            <a:r>
              <a:rPr lang="en-US" dirty="0" err="1" smtClean="0"/>
              <a:t>Node.js</a:t>
            </a:r>
            <a:endParaRPr lang="en-US" dirty="0"/>
          </a:p>
        </p:txBody>
      </p:sp>
    </p:spTree>
    <p:extLst>
      <p:ext uri="{BB962C8B-B14F-4D97-AF65-F5344CB8AC3E}">
        <p14:creationId xmlns:p14="http://schemas.microsoft.com/office/powerpoint/2010/main" val="906391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1668" y="942125"/>
            <a:ext cx="11432869" cy="5497311"/>
          </a:xfrm>
        </p:spPr>
        <p:txBody>
          <a:bodyPr>
            <a:normAutofit/>
          </a:bodyPr>
          <a:lstStyle/>
          <a:p>
            <a:pPr>
              <a:buFont typeface="Arial" charset="0"/>
              <a:buChar char="•"/>
            </a:pPr>
            <a:r>
              <a:rPr lang="en-US" dirty="0" smtClean="0"/>
              <a:t>A great ML idea with no data is useless </a:t>
            </a:r>
            <a:r>
              <a:rPr lang="is-IS" dirty="0" smtClean="0"/>
              <a:t>….</a:t>
            </a:r>
          </a:p>
          <a:p>
            <a:pPr>
              <a:buFont typeface="Arial" charset="0"/>
              <a:buChar char="•"/>
            </a:pPr>
            <a:r>
              <a:rPr lang="is-IS" dirty="0" smtClean="0"/>
              <a:t>A few resources that helped me</a:t>
            </a:r>
          </a:p>
          <a:p>
            <a:pPr lvl="1">
              <a:buFont typeface="Arial" charset="0"/>
              <a:buChar char="•"/>
            </a:pPr>
            <a:r>
              <a:rPr lang="is-IS" dirty="0" smtClean="0"/>
              <a:t>Coursera Machine Learning Course – Andrew Ng</a:t>
            </a:r>
          </a:p>
          <a:p>
            <a:pPr lvl="1">
              <a:buFont typeface="Arial" charset="0"/>
              <a:buChar char="•"/>
            </a:pPr>
            <a:r>
              <a:rPr lang="is-IS" dirty="0" smtClean="0"/>
              <a:t>Kaggle.com for ideas and great data sets</a:t>
            </a:r>
          </a:p>
          <a:p>
            <a:pPr lvl="1">
              <a:buFont typeface="Arial" charset="0"/>
              <a:buChar char="•"/>
            </a:pPr>
            <a:r>
              <a:rPr lang="is-IS" dirty="0" smtClean="0"/>
              <a:t>Youtube has so many awesome videos on scala, node.js, bootstrap. </a:t>
            </a:r>
            <a:endParaRPr lang="is-IS" dirty="0" smtClean="0"/>
          </a:p>
          <a:p>
            <a:pPr lvl="1">
              <a:buFont typeface="Arial" charset="0"/>
              <a:buChar char="•"/>
            </a:pPr>
            <a:r>
              <a:rPr lang="en-US" dirty="0" smtClean="0"/>
              <a:t>S</a:t>
            </a:r>
            <a:r>
              <a:rPr lang="is-IS" dirty="0" smtClean="0"/>
              <a:t>park user mailing list</a:t>
            </a:r>
            <a:endParaRPr lang="is-IS" dirty="0"/>
          </a:p>
          <a:p>
            <a:pPr>
              <a:buFont typeface="Arial" charset="0"/>
              <a:buChar char="•"/>
            </a:pPr>
            <a:r>
              <a:rPr lang="en-US" dirty="0" smtClean="0"/>
              <a:t>While model building can be CPU/RAM intensive, model scoring can be fairly lightweight.</a:t>
            </a:r>
          </a:p>
          <a:p>
            <a:pPr lvl="1">
              <a:buFont typeface="Arial" charset="0"/>
              <a:buChar char="•"/>
            </a:pPr>
            <a:r>
              <a:rPr lang="en-US" dirty="0" smtClean="0"/>
              <a:t>Use clusters to build models</a:t>
            </a:r>
          </a:p>
          <a:p>
            <a:pPr lvl="1">
              <a:buFont typeface="Arial" charset="0"/>
              <a:buChar char="•"/>
            </a:pPr>
            <a:r>
              <a:rPr lang="en-US" dirty="0" smtClean="0"/>
              <a:t>Scoring could/can be done with far fewer resources and is usually a different platform</a:t>
            </a:r>
          </a:p>
          <a:p>
            <a:pPr>
              <a:buFont typeface="Arial" charset="0"/>
              <a:buChar char="•"/>
            </a:pPr>
            <a:r>
              <a:rPr lang="en-US" b="1" dirty="0" smtClean="0"/>
              <a:t>Porting model code from Spark to </a:t>
            </a:r>
            <a:r>
              <a:rPr lang="en-US" b="1" dirty="0" err="1" smtClean="0"/>
              <a:t>Node.js</a:t>
            </a:r>
            <a:r>
              <a:rPr lang="en-US" b="1" dirty="0" smtClean="0"/>
              <a:t> </a:t>
            </a:r>
            <a:r>
              <a:rPr lang="en-US" b="1" dirty="0" smtClean="0"/>
              <a:t>can be</a:t>
            </a:r>
            <a:r>
              <a:rPr lang="en-US" b="1" dirty="0" smtClean="0"/>
              <a:t> </a:t>
            </a:r>
            <a:r>
              <a:rPr lang="en-US" b="1" dirty="0" smtClean="0"/>
              <a:t>error-prone.  </a:t>
            </a:r>
          </a:p>
          <a:p>
            <a:pPr lvl="1">
              <a:buFont typeface="Arial" charset="0"/>
              <a:buChar char="•"/>
            </a:pPr>
            <a:r>
              <a:rPr lang="en-US" dirty="0" smtClean="0"/>
              <a:t>Some better methods I plan to explore</a:t>
            </a:r>
          </a:p>
          <a:p>
            <a:pPr lvl="2">
              <a:buFont typeface="Arial" charset="0"/>
              <a:buChar char="•"/>
            </a:pPr>
            <a:r>
              <a:rPr lang="en-US" dirty="0" smtClean="0"/>
              <a:t>Use a lightweight </a:t>
            </a:r>
            <a:r>
              <a:rPr lang="en-US" dirty="0" err="1" smtClean="0"/>
              <a:t>eclairjs</a:t>
            </a:r>
            <a:r>
              <a:rPr lang="en-US" dirty="0" smtClean="0"/>
              <a:t> instance </a:t>
            </a:r>
            <a:endParaRPr lang="en-US" dirty="0" smtClean="0"/>
          </a:p>
          <a:p>
            <a:pPr lvl="3">
              <a:buFont typeface="Arial" charset="0"/>
              <a:buChar char="•"/>
            </a:pPr>
            <a:r>
              <a:rPr lang="en-US" dirty="0" smtClean="0"/>
              <a:t>(</a:t>
            </a:r>
            <a:r>
              <a:rPr lang="en-US" dirty="0" err="1" smtClean="0"/>
              <a:t>opensource</a:t>
            </a:r>
            <a:r>
              <a:rPr lang="en-US" dirty="0" smtClean="0"/>
              <a:t> project from IBM that integrates </a:t>
            </a:r>
            <a:r>
              <a:rPr lang="en-US" dirty="0" err="1" smtClean="0"/>
              <a:t>node.js</a:t>
            </a:r>
            <a:r>
              <a:rPr lang="en-US" dirty="0" smtClean="0"/>
              <a:t> and spark)</a:t>
            </a:r>
          </a:p>
          <a:p>
            <a:pPr lvl="2">
              <a:buFont typeface="Arial" charset="0"/>
              <a:buChar char="•"/>
            </a:pPr>
            <a:r>
              <a:rPr lang="en-US" dirty="0" smtClean="0"/>
              <a:t>Implement models using </a:t>
            </a:r>
            <a:r>
              <a:rPr lang="en-US" dirty="0" err="1" smtClean="0"/>
              <a:t>Rstudio</a:t>
            </a:r>
            <a:r>
              <a:rPr lang="en-US" dirty="0" smtClean="0"/>
              <a:t> and use Shiny </a:t>
            </a:r>
            <a:r>
              <a:rPr lang="en-US" dirty="0" smtClean="0"/>
              <a:t>app</a:t>
            </a:r>
          </a:p>
          <a:p>
            <a:pPr lvl="2">
              <a:buFont typeface="Arial" charset="0"/>
              <a:buChar char="•"/>
            </a:pPr>
            <a:r>
              <a:rPr lang="en-US" dirty="0" smtClean="0"/>
              <a:t>Spark streaming, but latency could be an issue</a:t>
            </a:r>
            <a:endParaRPr lang="en-US" dirty="0" smtClean="0"/>
          </a:p>
          <a:p>
            <a:pPr lvl="2">
              <a:buFont typeface="Arial" charset="0"/>
              <a:buChar char="•"/>
            </a:pPr>
            <a:r>
              <a:rPr lang="en-US" dirty="0" smtClean="0"/>
              <a:t>ML persistence (model export / import) to other platforms like IBM streams</a:t>
            </a:r>
            <a:endParaRPr lang="en-US" dirty="0" smtClean="0"/>
          </a:p>
          <a:p>
            <a:pPr lvl="2">
              <a:buFont typeface="Arial" charset="0"/>
              <a:buChar char="•"/>
            </a:pPr>
            <a:endParaRPr lang="en-US" dirty="0"/>
          </a:p>
          <a:p>
            <a:pPr lvl="1">
              <a:buFont typeface="Arial" charset="0"/>
              <a:buChar char="•"/>
            </a:pPr>
            <a:endParaRPr lang="en-US" dirty="0" smtClean="0"/>
          </a:p>
          <a:p>
            <a:pPr lvl="1">
              <a:buFont typeface="Arial" charset="0"/>
              <a:buChar char="•"/>
            </a:pPr>
            <a:endParaRPr lang="en-US" dirty="0"/>
          </a:p>
        </p:txBody>
      </p:sp>
      <p:sp>
        <p:nvSpPr>
          <p:cNvPr id="3" name="Title 2"/>
          <p:cNvSpPr>
            <a:spLocks noGrp="1"/>
          </p:cNvSpPr>
          <p:nvPr>
            <p:ph type="title"/>
          </p:nvPr>
        </p:nvSpPr>
        <p:spPr/>
        <p:txBody>
          <a:bodyPr/>
          <a:lstStyle/>
          <a:p>
            <a:r>
              <a:rPr lang="en-US" dirty="0" smtClean="0"/>
              <a:t>General Experiences </a:t>
            </a:r>
            <a:r>
              <a:rPr lang="is-IS" dirty="0" smtClean="0"/>
              <a:t>….. </a:t>
            </a:r>
            <a:endParaRPr lang="en-US" dirty="0"/>
          </a:p>
        </p:txBody>
      </p:sp>
      <p:pic>
        <p:nvPicPr>
          <p:cNvPr id="4" name="Picture 3"/>
          <p:cNvPicPr>
            <a:picLocks noChangeAspect="1"/>
          </p:cNvPicPr>
          <p:nvPr/>
        </p:nvPicPr>
        <p:blipFill rotWithShape="1">
          <a:blip r:embed="rId2"/>
          <a:srcRect r="4646"/>
          <a:stretch/>
        </p:blipFill>
        <p:spPr>
          <a:xfrm>
            <a:off x="7646079" y="3454809"/>
            <a:ext cx="1556536" cy="1623628"/>
          </a:xfrm>
          <a:prstGeom prst="rect">
            <a:avLst/>
          </a:prstGeom>
        </p:spPr>
      </p:pic>
    </p:spTree>
    <p:extLst>
      <p:ext uri="{BB962C8B-B14F-4D97-AF65-F5344CB8AC3E}">
        <p14:creationId xmlns:p14="http://schemas.microsoft.com/office/powerpoint/2010/main" val="1755336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225" y="323850"/>
            <a:ext cx="11247438" cy="6094413"/>
          </a:xfrm>
          <a:ln w="22225">
            <a:solidFill>
              <a:schemeClr val="tx1"/>
            </a:solidFill>
          </a:ln>
        </p:spPr>
        <p:txBody>
          <a:bodyPr rtlCol="0">
            <a:spAutoFit/>
          </a:bodyPr>
          <a:lstStyle/>
          <a:p>
            <a:pPr algn="ctr">
              <a:defRPr/>
            </a:pPr>
            <a:r>
              <a:rPr lang="en-US" kern="1200" dirty="0" smtClean="0">
                <a:ea typeface="MS PGothic" charset="-128"/>
                <a:cs typeface="+mn-cs"/>
              </a:rPr>
              <a:t>Use Case</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endParaRPr lang="en-US" kern="1200" dirty="0">
              <a:ea typeface="MS PGothic" charset="-128"/>
              <a:cs typeface="+mn-cs"/>
            </a:endParaRPr>
          </a:p>
        </p:txBody>
      </p:sp>
      <p:sp>
        <p:nvSpPr>
          <p:cNvPr id="15362" name="TextBox 3"/>
          <p:cNvSpPr txBox="1">
            <a:spLocks noChangeArrowheads="1"/>
          </p:cNvSpPr>
          <p:nvPr/>
        </p:nvSpPr>
        <p:spPr bwMode="auto">
          <a:xfrm>
            <a:off x="1149350" y="1085850"/>
            <a:ext cx="9247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Goal : To provide analytics for ”Acme Co” that takes current NBA game status and implements a real time win/loss prediction and probability system using machine learning </a:t>
            </a:r>
          </a:p>
        </p:txBody>
      </p:sp>
      <p:sp>
        <p:nvSpPr>
          <p:cNvPr id="15364" name="TextBox 7"/>
          <p:cNvSpPr txBox="1">
            <a:spLocks noChangeArrowheads="1"/>
          </p:cNvSpPr>
          <p:nvPr/>
        </p:nvSpPr>
        <p:spPr bwMode="auto">
          <a:xfrm>
            <a:off x="1503191" y="3695520"/>
            <a:ext cx="92471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dirty="0"/>
              <a:t>What is the probability the </a:t>
            </a:r>
            <a:r>
              <a:rPr lang="en-US" altLang="en-US" dirty="0" smtClean="0"/>
              <a:t>Cavs or Warriors will </a:t>
            </a:r>
            <a:r>
              <a:rPr lang="en-US" altLang="en-US" dirty="0"/>
              <a:t>win </a:t>
            </a:r>
            <a:r>
              <a:rPr lang="en-US" altLang="en-US" dirty="0" smtClean="0"/>
              <a:t>during the game ?</a:t>
            </a:r>
            <a:endParaRPr lang="en-US" altLang="en-US" dirty="0"/>
          </a:p>
          <a:p>
            <a:r>
              <a:rPr lang="en-US" altLang="en-US" dirty="0" smtClean="0"/>
              <a:t>Are there other data sources that can help </a:t>
            </a:r>
            <a:r>
              <a:rPr lang="is-IS" altLang="en-US" dirty="0" smtClean="0"/>
              <a:t>… ?</a:t>
            </a:r>
          </a:p>
          <a:p>
            <a:r>
              <a:rPr lang="en-US" altLang="en-US" dirty="0" smtClean="0"/>
              <a:t>Are there other analytics we can show </a:t>
            </a:r>
            <a:r>
              <a:rPr lang="is-IS" altLang="en-US" dirty="0" smtClean="0"/>
              <a:t>….?</a:t>
            </a:r>
            <a:r>
              <a:rPr lang="en-US" altLang="en-US" dirty="0" smtClean="0"/>
              <a:t> </a:t>
            </a:r>
          </a:p>
          <a:p>
            <a:endParaRPr lang="en-US" altLang="en-US" dirty="0"/>
          </a:p>
          <a:p>
            <a:endParaRPr lang="en-US" altLang="en-US" dirty="0"/>
          </a:p>
          <a:p>
            <a:endParaRPr lang="en-US" altLang="en-US" dirty="0"/>
          </a:p>
        </p:txBody>
      </p:sp>
      <p:pic>
        <p:nvPicPr>
          <p:cNvPr id="2" name="Picture 1"/>
          <p:cNvPicPr>
            <a:picLocks noChangeAspect="1"/>
          </p:cNvPicPr>
          <p:nvPr/>
        </p:nvPicPr>
        <p:blipFill>
          <a:blip r:embed="rId3"/>
          <a:stretch>
            <a:fillRect/>
          </a:stretch>
        </p:blipFill>
        <p:spPr>
          <a:xfrm>
            <a:off x="395417" y="2055070"/>
            <a:ext cx="10713308" cy="1109559"/>
          </a:xfrm>
          <a:prstGeom prst="rect">
            <a:avLst/>
          </a:prstGeom>
        </p:spPr>
      </p:pic>
      <p:pic>
        <p:nvPicPr>
          <p:cNvPr id="5" name="Picture 4"/>
          <p:cNvPicPr>
            <a:picLocks noChangeAspect="1"/>
          </p:cNvPicPr>
          <p:nvPr/>
        </p:nvPicPr>
        <p:blipFill>
          <a:blip r:embed="rId4"/>
          <a:stretch>
            <a:fillRect/>
          </a:stretch>
        </p:blipFill>
        <p:spPr>
          <a:xfrm>
            <a:off x="8075220" y="4633520"/>
            <a:ext cx="3201967" cy="1632651"/>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1" name="Object 48" hidden="1"/>
          <p:cNvGraphicFramePr>
            <a:graphicFrameLocks noChangeAspect="1"/>
          </p:cNvGraphicFramePr>
          <p:nvPr>
            <p:custDataLst>
              <p:tags r:id="rId2"/>
            </p:custDataLst>
          </p:nvPr>
        </p:nvGraphicFramePr>
        <p:xfrm>
          <a:off x="1525588" y="1588"/>
          <a:ext cx="1587" cy="1587"/>
        </p:xfrm>
        <a:graphic>
          <a:graphicData uri="http://schemas.openxmlformats.org/presentationml/2006/ole">
            <mc:AlternateContent xmlns:mc="http://schemas.openxmlformats.org/markup-compatibility/2006">
              <mc:Choice xmlns:v="urn:schemas-microsoft-com:vml" Requires="v">
                <p:oleObj spid="_x0000_s59421" name="think-cell Slide" r:id="rId5" imgW="38100" imgH="38100" progId="TCLayout.ActiveDocument.1">
                  <p:embed/>
                </p:oleObj>
              </mc:Choice>
              <mc:Fallback>
                <p:oleObj name="think-cell Slide" r:id="rId5" imgW="38100" imgH="3810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2" name="TextBox 3"/>
          <p:cNvSpPr txBox="1">
            <a:spLocks noChangeArrowheads="1"/>
          </p:cNvSpPr>
          <p:nvPr/>
        </p:nvSpPr>
        <p:spPr bwMode="auto">
          <a:xfrm>
            <a:off x="1789113" y="1044575"/>
            <a:ext cx="7223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en-US" sz="2000" b="1">
                <a:latin typeface="Arial" charset="0"/>
              </a:rPr>
              <a:t>Big Data University</a:t>
            </a:r>
          </a:p>
          <a:p>
            <a:pPr eaLnBrk="1" hangingPunct="1"/>
            <a:r>
              <a:rPr lang="en-US" altLang="en-US" sz="2000">
                <a:latin typeface="Arial" charset="0"/>
                <a:hlinkClick r:id="rId7"/>
              </a:rPr>
              <a:t>http://bigdatauniversity.com/</a:t>
            </a:r>
            <a:endParaRPr lang="en-US" altLang="en-US" sz="2000">
              <a:latin typeface="Arial" charset="0"/>
            </a:endParaRPr>
          </a:p>
        </p:txBody>
      </p:sp>
      <p:sp>
        <p:nvSpPr>
          <p:cNvPr id="102403" name="Title 1"/>
          <p:cNvSpPr>
            <a:spLocks noGrp="1"/>
          </p:cNvSpPr>
          <p:nvPr>
            <p:ph type="title"/>
          </p:nvPr>
        </p:nvSpPr>
        <p:spPr bwMode="gray">
          <a:xfrm>
            <a:off x="1789113" y="547688"/>
            <a:ext cx="8678862" cy="430887"/>
          </a:xfrm>
        </p:spPr>
        <p:txBody>
          <a:bodyPr>
            <a:spAutoFit/>
          </a:bodyPr>
          <a:lstStyle/>
          <a:p>
            <a:r>
              <a:rPr lang="en-US" altLang="en-US" dirty="0" smtClean="0">
                <a:latin typeface="Helvetica" charset="0"/>
                <a:sym typeface="Helvetica" charset="0"/>
              </a:rPr>
              <a:t>Want to learn more ?</a:t>
            </a:r>
            <a:endParaRPr lang="en-US" altLang="en-US" dirty="0">
              <a:latin typeface="Helvetica" charset="0"/>
              <a:sym typeface="Helvetica" charset="0"/>
            </a:endParaRPr>
          </a:p>
        </p:txBody>
      </p:sp>
      <p:pic>
        <p:nvPicPr>
          <p:cNvPr id="102404"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89113" y="2543175"/>
            <a:ext cx="8748712" cy="364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00675" y="904875"/>
            <a:ext cx="48371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18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with us!</a:t>
            </a:r>
            <a:endParaRPr lang="en-US" dirty="0"/>
          </a:p>
        </p:txBody>
      </p:sp>
      <p:sp>
        <p:nvSpPr>
          <p:cNvPr id="3" name="Content Placeholder 2"/>
          <p:cNvSpPr>
            <a:spLocks noGrp="1"/>
          </p:cNvSpPr>
          <p:nvPr>
            <p:ph idx="1"/>
          </p:nvPr>
        </p:nvSpPr>
        <p:spPr>
          <a:xfrm>
            <a:off x="1005342" y="1240292"/>
            <a:ext cx="8542338" cy="4961965"/>
          </a:xfrm>
        </p:spPr>
        <p:txBody>
          <a:bodyPr/>
          <a:lstStyle/>
          <a:p>
            <a:pPr marL="0" indent="0">
              <a:buNone/>
            </a:pPr>
            <a:r>
              <a:rPr lang="en-US" dirty="0" smtClean="0"/>
              <a:t>IBM has an excellent array of offerings on cloud (freemium, pay-go, monthly) and on premise!   </a:t>
            </a:r>
          </a:p>
          <a:p>
            <a:pPr marL="0" indent="0">
              <a:buNone/>
            </a:pPr>
            <a:endParaRPr lang="en-US" dirty="0" smtClean="0"/>
          </a:p>
          <a:p>
            <a:pPr>
              <a:buFont typeface="Arial" charset="0"/>
              <a:buChar char="•"/>
            </a:pPr>
            <a:r>
              <a:rPr lang="en-US" dirty="0" smtClean="0"/>
              <a:t>Data Scientist Experience (DSX)</a:t>
            </a:r>
          </a:p>
          <a:p>
            <a:pPr lvl="1">
              <a:buFont typeface="Arial" charset="0"/>
              <a:buChar char="•"/>
            </a:pPr>
            <a:r>
              <a:rPr lang="en-US" dirty="0" smtClean="0"/>
              <a:t>IBM’s newly release Data Science platform!</a:t>
            </a:r>
          </a:p>
          <a:p>
            <a:pPr lvl="1">
              <a:buFont typeface="Arial" charset="0"/>
              <a:buChar char="•"/>
            </a:pPr>
            <a:r>
              <a:rPr lang="en-US" dirty="0" smtClean="0">
                <a:hlinkClick r:id="rId2"/>
              </a:rPr>
              <a:t>http://datascience.ibm.com</a:t>
            </a:r>
            <a:r>
              <a:rPr lang="en-US" dirty="0" smtClean="0">
                <a:hlinkClick r:id="rId2"/>
              </a:rPr>
              <a:t>/</a:t>
            </a:r>
            <a:endParaRPr lang="en-US" dirty="0" smtClean="0"/>
          </a:p>
          <a:p>
            <a:pPr>
              <a:buFont typeface="Arial" charset="0"/>
              <a:buChar char="•"/>
            </a:pPr>
            <a:r>
              <a:rPr lang="en-US" dirty="0" err="1" smtClean="0"/>
              <a:t>BigInsights</a:t>
            </a:r>
            <a:r>
              <a:rPr lang="en-US" dirty="0" smtClean="0"/>
              <a:t> </a:t>
            </a:r>
            <a:r>
              <a:rPr lang="en-US" dirty="0" smtClean="0"/>
              <a:t>on </a:t>
            </a:r>
            <a:r>
              <a:rPr lang="en-US" dirty="0" err="1" smtClean="0"/>
              <a:t>Bluemix</a:t>
            </a:r>
            <a:r>
              <a:rPr lang="en-US" dirty="0" smtClean="0"/>
              <a:t>/</a:t>
            </a:r>
            <a:r>
              <a:rPr lang="en-US" dirty="0" err="1" smtClean="0"/>
              <a:t>Softlayer</a:t>
            </a:r>
            <a:endParaRPr lang="en-US" dirty="0" smtClean="0"/>
          </a:p>
          <a:p>
            <a:pPr>
              <a:buFont typeface="Arial" charset="0"/>
              <a:buChar char="•"/>
            </a:pPr>
            <a:r>
              <a:rPr lang="en-US" dirty="0" smtClean="0"/>
              <a:t>Spark </a:t>
            </a:r>
            <a:r>
              <a:rPr lang="en-US" dirty="0"/>
              <a:t>on </a:t>
            </a:r>
            <a:r>
              <a:rPr lang="en-US" dirty="0" err="1" smtClean="0"/>
              <a:t>Bluemix</a:t>
            </a:r>
            <a:endParaRPr lang="en-US" dirty="0" smtClean="0"/>
          </a:p>
          <a:p>
            <a:pPr>
              <a:buFont typeface="Arial" charset="0"/>
              <a:buChar char="•"/>
            </a:pPr>
            <a:r>
              <a:rPr lang="en-US" dirty="0" smtClean="0"/>
              <a:t>Spark Technology Center </a:t>
            </a:r>
          </a:p>
          <a:p>
            <a:pPr lvl="1">
              <a:buFont typeface="Arial" charset="0"/>
              <a:buChar char="•"/>
            </a:pPr>
            <a:r>
              <a:rPr lang="en-US" dirty="0" err="1" smtClean="0"/>
              <a:t>spark.tc</a:t>
            </a:r>
            <a:endParaRPr lang="en-US" dirty="0"/>
          </a:p>
          <a:p>
            <a:pPr marL="0" indent="0">
              <a:buNone/>
            </a:pPr>
            <a:endParaRPr lang="en-US" dirty="0" smtClean="0"/>
          </a:p>
          <a:p>
            <a:pPr marL="0" indent="0">
              <a:buNone/>
            </a:pPr>
            <a:r>
              <a:rPr lang="en-US" dirty="0" smtClean="0"/>
              <a:t>Contact :</a:t>
            </a:r>
            <a:r>
              <a:rPr lang="en-US" dirty="0"/>
              <a:t> </a:t>
            </a:r>
            <a:r>
              <a:rPr lang="en-US" dirty="0" err="1" smtClean="0"/>
              <a:t>vanstee@us.ibm.com</a:t>
            </a:r>
            <a:endParaRPr lang="en-US" dirty="0"/>
          </a:p>
        </p:txBody>
      </p:sp>
      <p:pic>
        <p:nvPicPr>
          <p:cNvPr id="5" name="Picture 4"/>
          <p:cNvPicPr>
            <a:picLocks noChangeAspect="1"/>
          </p:cNvPicPr>
          <p:nvPr/>
        </p:nvPicPr>
        <p:blipFill>
          <a:blip r:embed="rId3"/>
          <a:stretch>
            <a:fillRect/>
          </a:stretch>
        </p:blipFill>
        <p:spPr>
          <a:xfrm>
            <a:off x="5398086" y="1795895"/>
            <a:ext cx="4791190" cy="2811731"/>
          </a:xfrm>
          <a:prstGeom prst="rect">
            <a:avLst/>
          </a:prstGeom>
        </p:spPr>
      </p:pic>
    </p:spTree>
    <p:extLst>
      <p:ext uri="{BB962C8B-B14F-4D97-AF65-F5344CB8AC3E}">
        <p14:creationId xmlns:p14="http://schemas.microsoft.com/office/powerpoint/2010/main" val="8121138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PPP_CHEAD_CLP_Thank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839" y="2495550"/>
            <a:ext cx="734853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52428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1668" y="942125"/>
            <a:ext cx="11432869" cy="5497311"/>
          </a:xfrm>
        </p:spPr>
        <p:txBody>
          <a:bodyPr>
            <a:normAutofit/>
          </a:bodyPr>
          <a:lstStyle/>
          <a:p>
            <a:pPr lvl="2">
              <a:buFont typeface="Arial" charset="0"/>
              <a:buChar char="•"/>
            </a:pPr>
            <a:endParaRPr lang="en-US" dirty="0"/>
          </a:p>
          <a:p>
            <a:pPr>
              <a:buFont typeface="Arial" charset="0"/>
              <a:buChar char="•"/>
            </a:pPr>
            <a:r>
              <a:rPr lang="en-US" dirty="0" smtClean="0"/>
              <a:t>Roughly 80% of my time for this project was spent prepping and filtering out bad data and coming up with custom features </a:t>
            </a:r>
          </a:p>
          <a:p>
            <a:pPr>
              <a:buFont typeface="Arial" charset="0"/>
              <a:buChar char="•"/>
            </a:pPr>
            <a:r>
              <a:rPr lang="en-US" dirty="0" smtClean="0"/>
              <a:t>Notebook interface greatly accelerated my dev cycle</a:t>
            </a:r>
          </a:p>
          <a:p>
            <a:pPr>
              <a:buFont typeface="Arial" charset="0"/>
              <a:buChar char="•"/>
            </a:pPr>
            <a:r>
              <a:rPr lang="en-US" dirty="0" smtClean="0"/>
              <a:t>Wasted a lot of time before I figured out the difference between </a:t>
            </a:r>
            <a:r>
              <a:rPr lang="en-US" dirty="0" err="1" smtClean="0"/>
              <a:t>spark.ml</a:t>
            </a:r>
            <a:r>
              <a:rPr lang="en-US" dirty="0" smtClean="0"/>
              <a:t> </a:t>
            </a:r>
            <a:r>
              <a:rPr lang="en-US" dirty="0" err="1" smtClean="0"/>
              <a:t>spark.mllib</a:t>
            </a:r>
            <a:r>
              <a:rPr lang="en-US" dirty="0" smtClean="0"/>
              <a:t> libraries</a:t>
            </a:r>
          </a:p>
          <a:p>
            <a:pPr lvl="1">
              <a:buFont typeface="Arial" charset="0"/>
              <a:buChar char="•"/>
            </a:pPr>
            <a:r>
              <a:rPr lang="en-US" dirty="0" err="1" smtClean="0"/>
              <a:t>Spark.ml</a:t>
            </a:r>
            <a:r>
              <a:rPr lang="en-US" dirty="0" smtClean="0"/>
              <a:t> is newer and works with </a:t>
            </a:r>
            <a:r>
              <a:rPr lang="en-US" dirty="0" err="1" smtClean="0"/>
              <a:t>dataframes</a:t>
            </a:r>
            <a:r>
              <a:rPr lang="en-US" dirty="0" smtClean="0"/>
              <a:t>.  Use this where you can </a:t>
            </a:r>
            <a:r>
              <a:rPr lang="is-IS" dirty="0" smtClean="0"/>
              <a:t>…</a:t>
            </a:r>
            <a:endParaRPr lang="en-US" dirty="0" smtClean="0"/>
          </a:p>
          <a:p>
            <a:pPr>
              <a:buFont typeface="Arial" charset="0"/>
              <a:buChar char="•"/>
            </a:pPr>
            <a:r>
              <a:rPr lang="en-US" dirty="0" smtClean="0"/>
              <a:t>Make sure you know the EXACT version of spark on your cloud service.  It matters since the API is updated frequently </a:t>
            </a:r>
          </a:p>
          <a:p>
            <a:pPr>
              <a:buFont typeface="Arial" charset="0"/>
              <a:buChar char="•"/>
            </a:pPr>
            <a:r>
              <a:rPr lang="en-US" dirty="0" smtClean="0"/>
              <a:t>Building services  around your models are a great way to let users get intuition around data science with fairly low friction</a:t>
            </a:r>
          </a:p>
          <a:p>
            <a:pPr>
              <a:buFont typeface="Arial" charset="0"/>
              <a:buChar char="•"/>
            </a:pPr>
            <a:r>
              <a:rPr lang="en-US" dirty="0" smtClean="0"/>
              <a:t>Coding with Scala was an experiment for me , but I am thinking R would be much better suited for a lot of the examples I had here</a:t>
            </a:r>
          </a:p>
          <a:p>
            <a:pPr lvl="1">
              <a:buFont typeface="Arial" charset="0"/>
              <a:buChar char="•"/>
            </a:pPr>
            <a:r>
              <a:rPr lang="en-US" dirty="0" smtClean="0"/>
              <a:t>Scala has a level of syntax you must overcome</a:t>
            </a:r>
          </a:p>
          <a:p>
            <a:pPr lvl="1">
              <a:buFont typeface="Arial" charset="0"/>
              <a:buChar char="•"/>
            </a:pPr>
            <a:r>
              <a:rPr lang="en-US" dirty="0" smtClean="0"/>
              <a:t>R is statistical language and very well developed for that usage</a:t>
            </a:r>
          </a:p>
          <a:p>
            <a:pPr lvl="2">
              <a:buFont typeface="Arial" charset="0"/>
              <a:buChar char="•"/>
            </a:pPr>
            <a:r>
              <a:rPr lang="en-US" dirty="0" smtClean="0"/>
              <a:t>its the </a:t>
            </a:r>
            <a:r>
              <a:rPr lang="en-US" dirty="0" err="1" smtClean="0"/>
              <a:t>defacto</a:t>
            </a:r>
            <a:r>
              <a:rPr lang="en-US" dirty="0" smtClean="0"/>
              <a:t> standard tool used by most data scientists</a:t>
            </a:r>
          </a:p>
          <a:p>
            <a:pPr lvl="1">
              <a:buFont typeface="Arial" charset="0"/>
              <a:buChar char="•"/>
            </a:pPr>
            <a:endParaRPr lang="en-US" dirty="0" smtClean="0"/>
          </a:p>
          <a:p>
            <a:pPr lvl="1">
              <a:buFont typeface="Arial" charset="0"/>
              <a:buChar char="•"/>
            </a:pPr>
            <a:endParaRPr lang="en-US" dirty="0"/>
          </a:p>
        </p:txBody>
      </p:sp>
      <p:sp>
        <p:nvSpPr>
          <p:cNvPr id="3" name="Title 2"/>
          <p:cNvSpPr>
            <a:spLocks noGrp="1"/>
          </p:cNvSpPr>
          <p:nvPr>
            <p:ph type="title"/>
          </p:nvPr>
        </p:nvSpPr>
        <p:spPr/>
        <p:txBody>
          <a:bodyPr/>
          <a:lstStyle/>
          <a:p>
            <a:r>
              <a:rPr lang="en-US" dirty="0" smtClean="0"/>
              <a:t>General Experiences </a:t>
            </a:r>
            <a:r>
              <a:rPr lang="en-US" dirty="0" smtClean="0"/>
              <a:t>(</a:t>
            </a:r>
            <a:r>
              <a:rPr lang="en-US" dirty="0" err="1" smtClean="0"/>
              <a:t>cont</a:t>
            </a:r>
            <a:r>
              <a:rPr lang="en-US" dirty="0" smtClean="0"/>
              <a:t>)</a:t>
            </a:r>
            <a:r>
              <a:rPr lang="is-IS" dirty="0" smtClean="0"/>
              <a:t>….. </a:t>
            </a:r>
            <a:endParaRPr lang="en-US" dirty="0"/>
          </a:p>
        </p:txBody>
      </p:sp>
    </p:spTree>
    <p:extLst>
      <p:ext uri="{BB962C8B-B14F-4D97-AF65-F5344CB8AC3E}">
        <p14:creationId xmlns:p14="http://schemas.microsoft.com/office/powerpoint/2010/main" val="1287894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2883" y="856722"/>
            <a:ext cx="7415958" cy="4798218"/>
          </a:xfrm>
          <a:prstGeom prst="rect">
            <a:avLst/>
          </a:prstGeom>
        </p:spPr>
      </p:pic>
      <p:sp>
        <p:nvSpPr>
          <p:cNvPr id="2" name="Content Placeholder 1"/>
          <p:cNvSpPr>
            <a:spLocks noGrp="1"/>
          </p:cNvSpPr>
          <p:nvPr>
            <p:ph idx="1"/>
          </p:nvPr>
        </p:nvSpPr>
        <p:spPr>
          <a:xfrm>
            <a:off x="1070332" y="5405824"/>
            <a:ext cx="2745735" cy="463333"/>
          </a:xfrm>
        </p:spPr>
        <p:txBody>
          <a:bodyPr>
            <a:normAutofit fontScale="62500" lnSpcReduction="20000"/>
          </a:bodyPr>
          <a:lstStyle/>
          <a:p>
            <a:pPr marL="0" indent="0">
              <a:buNone/>
            </a:pPr>
            <a:r>
              <a:rPr lang="en-US" b="1" dirty="0" smtClean="0"/>
              <a:t>Winner probability</a:t>
            </a:r>
          </a:p>
          <a:p>
            <a:pPr marL="0" indent="0">
              <a:buNone/>
            </a:pPr>
            <a:r>
              <a:rPr lang="en-US" dirty="0" smtClean="0"/>
              <a:t>Logistic Regression</a:t>
            </a:r>
            <a:endParaRPr lang="en-US" dirty="0"/>
          </a:p>
        </p:txBody>
      </p:sp>
      <p:sp>
        <p:nvSpPr>
          <p:cNvPr id="5" name="Content Placeholder 1"/>
          <p:cNvSpPr txBox="1">
            <a:spLocks/>
          </p:cNvSpPr>
          <p:nvPr/>
        </p:nvSpPr>
        <p:spPr bwMode="auto">
          <a:xfrm>
            <a:off x="3199361" y="5695732"/>
            <a:ext cx="2745735" cy="46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normAutofit fontScale="62500" lnSpcReduction="20000"/>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Font typeface="Wingdings" pitchFamily="2" charset="2"/>
              <a:buNone/>
            </a:pPr>
            <a:r>
              <a:rPr lang="en-US" b="1" kern="0" dirty="0" smtClean="0"/>
              <a:t>Home Team Final Score</a:t>
            </a:r>
          </a:p>
          <a:p>
            <a:pPr marL="0" indent="0">
              <a:buFont typeface="Wingdings" pitchFamily="2" charset="2"/>
              <a:buNone/>
            </a:pPr>
            <a:r>
              <a:rPr lang="en-US" kern="0" dirty="0" smtClean="0"/>
              <a:t>Linear Regression</a:t>
            </a:r>
            <a:endParaRPr lang="en-US" kern="0" dirty="0"/>
          </a:p>
        </p:txBody>
      </p:sp>
      <p:sp>
        <p:nvSpPr>
          <p:cNvPr id="6" name="Content Placeholder 1"/>
          <p:cNvSpPr txBox="1">
            <a:spLocks/>
          </p:cNvSpPr>
          <p:nvPr/>
        </p:nvSpPr>
        <p:spPr bwMode="auto">
          <a:xfrm>
            <a:off x="7182536" y="5685643"/>
            <a:ext cx="2745735" cy="46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normAutofit fontScale="62500" lnSpcReduction="20000"/>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Font typeface="Wingdings" pitchFamily="2" charset="2"/>
              <a:buNone/>
            </a:pPr>
            <a:r>
              <a:rPr lang="en-US" b="1" kern="0" dirty="0" smtClean="0"/>
              <a:t>Away Team Final Score</a:t>
            </a:r>
          </a:p>
          <a:p>
            <a:pPr marL="0" indent="0">
              <a:buFont typeface="Wingdings" pitchFamily="2" charset="2"/>
              <a:buNone/>
            </a:pPr>
            <a:r>
              <a:rPr lang="en-US" kern="0" dirty="0" smtClean="0"/>
              <a:t>Linear Regression</a:t>
            </a:r>
            <a:endParaRPr lang="en-US" kern="0" dirty="0"/>
          </a:p>
        </p:txBody>
      </p:sp>
      <p:cxnSp>
        <p:nvCxnSpPr>
          <p:cNvPr id="8" name="Straight Arrow Connector 7"/>
          <p:cNvCxnSpPr/>
          <p:nvPr/>
        </p:nvCxnSpPr>
        <p:spPr>
          <a:xfrm flipV="1">
            <a:off x="1817483" y="4666156"/>
            <a:ext cx="768604" cy="6719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275481" y="119118"/>
            <a:ext cx="11248513" cy="914400"/>
          </a:xfrm>
        </p:spPr>
        <p:txBody>
          <a:bodyPr/>
          <a:lstStyle/>
          <a:p>
            <a:r>
              <a:rPr lang="en-US" b="1" dirty="0" err="1" smtClean="0"/>
              <a:t>nba-rt-prediction.mybluemix.net</a:t>
            </a:r>
            <a:endParaRPr lang="en-US" b="1" dirty="0"/>
          </a:p>
        </p:txBody>
      </p:sp>
      <p:cxnSp>
        <p:nvCxnSpPr>
          <p:cNvPr id="12" name="Straight Arrow Connector 11"/>
          <p:cNvCxnSpPr/>
          <p:nvPr/>
        </p:nvCxnSpPr>
        <p:spPr>
          <a:xfrm flipV="1">
            <a:off x="3493882" y="4065607"/>
            <a:ext cx="964996" cy="14832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641963" y="4477458"/>
            <a:ext cx="984132" cy="1218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
          <p:cNvSpPr txBox="1">
            <a:spLocks/>
          </p:cNvSpPr>
          <p:nvPr/>
        </p:nvSpPr>
        <p:spPr bwMode="auto">
          <a:xfrm>
            <a:off x="9390943" y="5376479"/>
            <a:ext cx="3228548" cy="55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normAutofit/>
          </a:bodyPr>
          <a:lstStyle>
            <a:lvl1pPr marL="228600" marR="0" indent="-228600" algn="l" defTabSz="914400" rtl="0" eaLnBrk="1" fontAlgn="auto" latinLnBrk="0" hangingPunct="1">
              <a:lnSpc>
                <a:spcPct val="100000"/>
              </a:lnSpc>
              <a:spcBef>
                <a:spcPts val="900"/>
              </a:spcBef>
              <a:spcAft>
                <a:spcPts val="0"/>
              </a:spcAft>
              <a:buClrTx/>
              <a:buSzTx/>
              <a:buFont typeface="Wingdings" pitchFamily="2" charset="2"/>
              <a:buChar char="§"/>
              <a:tabLst/>
              <a:defRPr sz="1600">
                <a:solidFill>
                  <a:schemeClr val="tx2"/>
                </a:solidFill>
                <a:latin typeface="+mn-lt"/>
                <a:ea typeface="MS PGothic" panose="020B0600070205080204" pitchFamily="34" charset="-128"/>
                <a:cs typeface="ＭＳ Ｐゴシック" charset="0"/>
              </a:defRPr>
            </a:lvl1pPr>
            <a:lvl2pPr marL="457200" indent="-228600" algn="l" rtl="0" eaLnBrk="0" fontAlgn="base" hangingPunct="0">
              <a:spcBef>
                <a:spcPts val="0"/>
              </a:spcBef>
              <a:spcAft>
                <a:spcPct val="0"/>
              </a:spcAft>
              <a:buClr>
                <a:schemeClr val="tx1"/>
              </a:buClr>
              <a:buFont typeface="Symbol" charset="2"/>
              <a:buChar char="-"/>
              <a:defRPr sz="1600">
                <a:solidFill>
                  <a:schemeClr val="tx2"/>
                </a:solidFill>
                <a:latin typeface="+mn-lt"/>
                <a:ea typeface="MS PGothic" panose="020B0600070205080204" pitchFamily="34" charset="-128"/>
              </a:defRPr>
            </a:lvl2pPr>
            <a:lvl3pPr marL="685800" indent="-228600" algn="l" rtl="0" eaLnBrk="0" fontAlgn="base" hangingPunct="0">
              <a:spcBef>
                <a:spcPts val="0"/>
              </a:spcBef>
              <a:spcAft>
                <a:spcPct val="0"/>
              </a:spcAft>
              <a:buClr>
                <a:schemeClr val="tx1"/>
              </a:buClr>
              <a:buFont typeface="Wingdings" pitchFamily="2" charset="2"/>
              <a:buChar char="§"/>
              <a:defRPr sz="1600">
                <a:solidFill>
                  <a:schemeClr val="tx2"/>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600">
                <a:solidFill>
                  <a:schemeClr val="tx2"/>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600">
                <a:solidFill>
                  <a:schemeClr val="tx2"/>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0" indent="0">
              <a:buFont typeface="Wingdings" pitchFamily="2" charset="2"/>
              <a:buNone/>
            </a:pPr>
            <a:r>
              <a:rPr lang="en-US" sz="1000" b="1" kern="0" dirty="0" smtClean="0"/>
              <a:t>Final Score Bar Chart </a:t>
            </a:r>
            <a:endParaRPr lang="en-US" sz="1000" kern="0" dirty="0"/>
          </a:p>
        </p:txBody>
      </p:sp>
      <p:cxnSp>
        <p:nvCxnSpPr>
          <p:cNvPr id="19" name="Straight Arrow Connector 18"/>
          <p:cNvCxnSpPr/>
          <p:nvPr/>
        </p:nvCxnSpPr>
        <p:spPr>
          <a:xfrm flipH="1" flipV="1">
            <a:off x="8860282" y="4882571"/>
            <a:ext cx="822456" cy="490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070332" y="6421995"/>
            <a:ext cx="11717518" cy="369332"/>
          </a:xfrm>
          <a:prstGeom prst="rect">
            <a:avLst/>
          </a:prstGeom>
        </p:spPr>
        <p:txBody>
          <a:bodyPr wrap="square">
            <a:spAutoFit/>
          </a:bodyPr>
          <a:lstStyle/>
          <a:p>
            <a:r>
              <a:rPr lang="en-US" b="1" smtClean="0"/>
              <a:t>Score service </a:t>
            </a:r>
            <a:r>
              <a:rPr lang="en-US" b="1" smtClean="0">
                <a:sym typeface="Wingdings"/>
              </a:rPr>
              <a:t></a:t>
            </a:r>
            <a:r>
              <a:rPr lang="en-US" b="1" smtClean="0"/>
              <a:t> </a:t>
            </a:r>
            <a:r>
              <a:rPr lang="en-US" dirty="0" smtClean="0"/>
              <a:t>http</a:t>
            </a:r>
            <a:r>
              <a:rPr lang="en-US" dirty="0"/>
              <a:t>://</a:t>
            </a:r>
            <a:r>
              <a:rPr lang="en-US" dirty="0" err="1"/>
              <a:t>nba-rt-prediction.mybluemix.net</a:t>
            </a:r>
            <a:r>
              <a:rPr lang="en-US" dirty="0"/>
              <a:t>/scorepredictionv2/25/23/36/219/-1.5</a:t>
            </a:r>
          </a:p>
        </p:txBody>
      </p:sp>
    </p:spTree>
    <p:extLst>
      <p:ext uri="{BB962C8B-B14F-4D97-AF65-F5344CB8AC3E}">
        <p14:creationId xmlns:p14="http://schemas.microsoft.com/office/powerpoint/2010/main" val="12467447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4497" y="1050560"/>
            <a:ext cx="11257241" cy="4357003"/>
          </a:xfrm>
        </p:spPr>
        <p:txBody>
          <a:bodyPr/>
          <a:lstStyle/>
          <a:p>
            <a:pPr>
              <a:buFont typeface="Arial" charset="0"/>
              <a:buChar char="•"/>
            </a:pPr>
            <a:r>
              <a:rPr lang="en-US" dirty="0" smtClean="0"/>
              <a:t>Browse to this URL and give is a try </a:t>
            </a:r>
          </a:p>
          <a:p>
            <a:pPr>
              <a:buFont typeface="Arial" charset="0"/>
              <a:buChar char="•"/>
            </a:pPr>
            <a:r>
              <a:rPr lang="en-US" dirty="0" smtClean="0">
                <a:hlinkClick r:id="rId2"/>
              </a:rPr>
              <a:t>http://nba-rt-prediction.mybluemix.net/</a:t>
            </a:r>
            <a:endParaRPr lang="en-US" dirty="0" smtClean="0"/>
          </a:p>
          <a:p>
            <a:pPr>
              <a:buFont typeface="Arial" charset="0"/>
              <a:buChar char="•"/>
            </a:pPr>
            <a:endParaRPr lang="en-US" dirty="0" smtClean="0"/>
          </a:p>
          <a:p>
            <a:pPr>
              <a:buFont typeface="Arial" charset="0"/>
              <a:buChar char="•"/>
            </a:pPr>
            <a:r>
              <a:rPr lang="en-US" dirty="0" smtClean="0"/>
              <a:t>Some examples</a:t>
            </a:r>
          </a:p>
          <a:p>
            <a:pPr lvl="1">
              <a:buFont typeface="Arial" charset="0"/>
              <a:buChar char="•"/>
            </a:pPr>
            <a:r>
              <a:rPr lang="en-US" dirty="0" err="1" smtClean="0"/>
              <a:t>Whats</a:t>
            </a:r>
            <a:r>
              <a:rPr lang="en-US" dirty="0" smtClean="0"/>
              <a:t> the chances Cleveland would win after the first quarter?</a:t>
            </a:r>
          </a:p>
          <a:p>
            <a:pPr lvl="1">
              <a:buFont typeface="Arial" charset="0"/>
              <a:buChar char="•"/>
            </a:pPr>
            <a:r>
              <a:rPr lang="en-US" dirty="0" smtClean="0"/>
              <a:t>How does the </a:t>
            </a:r>
            <a:r>
              <a:rPr lang="en-US" dirty="0" err="1" smtClean="0"/>
              <a:t>vegas</a:t>
            </a:r>
            <a:r>
              <a:rPr lang="en-US" dirty="0" smtClean="0"/>
              <a:t> spread change the odds of winning</a:t>
            </a:r>
          </a:p>
          <a:p>
            <a:pPr lvl="1">
              <a:buFont typeface="Arial" charset="0"/>
              <a:buChar char="•"/>
            </a:pPr>
            <a:r>
              <a:rPr lang="en-US" dirty="0" err="1" smtClean="0"/>
              <a:t>Whats</a:t>
            </a:r>
            <a:r>
              <a:rPr lang="en-US" dirty="0" smtClean="0"/>
              <a:t> the projected score?  Was it close to the final ?</a:t>
            </a:r>
          </a:p>
          <a:p>
            <a:pPr lvl="1">
              <a:buFont typeface="Arial" charset="0"/>
              <a:buChar char="•"/>
            </a:pPr>
            <a:endParaRPr lang="en-US" dirty="0" smtClean="0"/>
          </a:p>
          <a:p>
            <a:pPr lvl="1">
              <a:buFont typeface="Arial" charset="0"/>
              <a:buChar char="•"/>
            </a:pPr>
            <a:endParaRPr lang="en-US" dirty="0" smtClean="0"/>
          </a:p>
          <a:p>
            <a:pPr lvl="1">
              <a:buFont typeface="Arial" charset="0"/>
              <a:buChar char="•"/>
            </a:pPr>
            <a:r>
              <a:rPr lang="en-US" dirty="0" smtClean="0"/>
              <a:t>** Disclaimer **</a:t>
            </a:r>
          </a:p>
          <a:p>
            <a:pPr lvl="1">
              <a:buFont typeface="Arial" charset="0"/>
              <a:buChar char="•"/>
            </a:pPr>
            <a:r>
              <a:rPr lang="en-US" dirty="0" smtClean="0"/>
              <a:t>This model was built using 100 games from the month of April.  Logistic probability and Linear score predictions were built using slightly different feature sets, so there may be some disagreement</a:t>
            </a:r>
          </a:p>
          <a:p>
            <a:pPr lvl="1">
              <a:buFont typeface="Arial" charset="0"/>
              <a:buChar char="•"/>
            </a:pPr>
            <a:r>
              <a:rPr lang="en-US" dirty="0" smtClean="0"/>
              <a:t>Use at your own risk!</a:t>
            </a:r>
            <a:endParaRPr lang="en-US" dirty="0"/>
          </a:p>
        </p:txBody>
      </p:sp>
      <p:sp>
        <p:nvSpPr>
          <p:cNvPr id="3" name="Title 2"/>
          <p:cNvSpPr>
            <a:spLocks noGrp="1"/>
          </p:cNvSpPr>
          <p:nvPr>
            <p:ph type="title"/>
          </p:nvPr>
        </p:nvSpPr>
        <p:spPr/>
        <p:txBody>
          <a:bodyPr/>
          <a:lstStyle/>
          <a:p>
            <a:r>
              <a:rPr lang="en-US" dirty="0" smtClean="0"/>
              <a:t>Online app demo</a:t>
            </a:r>
            <a:endParaRPr lang="en-US" dirty="0"/>
          </a:p>
        </p:txBody>
      </p:sp>
      <p:pic>
        <p:nvPicPr>
          <p:cNvPr id="4" name="Picture 3"/>
          <p:cNvPicPr>
            <a:picLocks noChangeAspect="1"/>
          </p:cNvPicPr>
          <p:nvPr/>
        </p:nvPicPr>
        <p:blipFill>
          <a:blip r:embed="rId3"/>
          <a:stretch>
            <a:fillRect/>
          </a:stretch>
        </p:blipFill>
        <p:spPr>
          <a:xfrm>
            <a:off x="7396252" y="1787410"/>
            <a:ext cx="2844800" cy="1524000"/>
          </a:xfrm>
          <a:prstGeom prst="rect">
            <a:avLst/>
          </a:prstGeom>
        </p:spPr>
      </p:pic>
    </p:spTree>
    <p:extLst>
      <p:ext uri="{BB962C8B-B14F-4D97-AF65-F5344CB8AC3E}">
        <p14:creationId xmlns:p14="http://schemas.microsoft.com/office/powerpoint/2010/main" val="177237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5588" y="273050"/>
            <a:ext cx="11247437" cy="454025"/>
          </a:xfrm>
        </p:spPr>
        <p:txBody>
          <a:bodyPr/>
          <a:lstStyle/>
          <a:p>
            <a:pPr algn="ctr">
              <a:defRPr/>
            </a:pPr>
            <a:r>
              <a:rPr lang="en-US" dirty="0" smtClean="0"/>
              <a:t>Architecture and Data Flow</a:t>
            </a:r>
            <a:endParaRPr lang="en-US" dirty="0"/>
          </a:p>
        </p:txBody>
      </p:sp>
      <p:pic>
        <p:nvPicPr>
          <p:cNvPr id="174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684338"/>
            <a:ext cx="170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5450" y="2598738"/>
            <a:ext cx="1803400"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5"/>
          <p:cNvSpPr txBox="1">
            <a:spLocks noChangeArrowheads="1"/>
          </p:cNvSpPr>
          <p:nvPr/>
        </p:nvSpPr>
        <p:spPr bwMode="auto">
          <a:xfrm>
            <a:off x="255588" y="1208088"/>
            <a:ext cx="2105025" cy="258603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Datasources</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sp>
        <p:nvSpPr>
          <p:cNvPr id="17413" name="TextBox 11"/>
          <p:cNvSpPr txBox="1">
            <a:spLocks noChangeArrowheads="1"/>
          </p:cNvSpPr>
          <p:nvPr/>
        </p:nvSpPr>
        <p:spPr bwMode="auto">
          <a:xfrm>
            <a:off x="476250" y="3411538"/>
            <a:ext cx="1377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Once/day sample</a:t>
            </a:r>
          </a:p>
        </p:txBody>
      </p:sp>
      <p:sp>
        <p:nvSpPr>
          <p:cNvPr id="17414" name="TextBox 12"/>
          <p:cNvSpPr txBox="1">
            <a:spLocks noChangeArrowheads="1"/>
          </p:cNvSpPr>
          <p:nvPr/>
        </p:nvSpPr>
        <p:spPr bwMode="auto">
          <a:xfrm>
            <a:off x="420688" y="2197100"/>
            <a:ext cx="157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Continous sampling during games</a:t>
            </a:r>
          </a:p>
        </p:txBody>
      </p:sp>
      <p:sp>
        <p:nvSpPr>
          <p:cNvPr id="9" name="Can 8"/>
          <p:cNvSpPr/>
          <p:nvPr/>
        </p:nvSpPr>
        <p:spPr>
          <a:xfrm>
            <a:off x="2903538" y="1628775"/>
            <a:ext cx="628650" cy="725488"/>
          </a:xfrm>
          <a:prstGeom prst="can">
            <a:avLst/>
          </a:prstGeom>
          <a:gradFill>
            <a:gsLst>
              <a:gs pos="0">
                <a:srgbClr val="92D050"/>
              </a:gs>
              <a:gs pos="100000">
                <a:srgbClr val="B3E500"/>
              </a:gs>
            </a:gsLs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Can 15"/>
          <p:cNvSpPr/>
          <p:nvPr/>
        </p:nvSpPr>
        <p:spPr>
          <a:xfrm>
            <a:off x="2903538" y="2687638"/>
            <a:ext cx="628650" cy="725487"/>
          </a:xfrm>
          <a:prstGeom prst="can">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7417"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2488" y="1603375"/>
            <a:ext cx="11557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Box 17"/>
          <p:cNvSpPr txBox="1">
            <a:spLocks noChangeArrowheads="1"/>
          </p:cNvSpPr>
          <p:nvPr/>
        </p:nvSpPr>
        <p:spPr bwMode="auto">
          <a:xfrm>
            <a:off x="4500563" y="982663"/>
            <a:ext cx="2035175" cy="4800600"/>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Data Scientist </a:t>
            </a:r>
          </a:p>
          <a:p>
            <a:r>
              <a:rPr lang="en-US" altLang="en-US"/>
              <a:t>Workbench</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cxnSp>
        <p:nvCxnSpPr>
          <p:cNvPr id="14" name="Straight Arrow Connector 13"/>
          <p:cNvCxnSpPr/>
          <p:nvPr/>
        </p:nvCxnSpPr>
        <p:spPr>
          <a:xfrm>
            <a:off x="3676650" y="2101850"/>
            <a:ext cx="636588" cy="174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690938" y="2827338"/>
            <a:ext cx="622300" cy="307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421"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24450" y="3470275"/>
            <a:ext cx="12906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81538" y="2938463"/>
            <a:ext cx="1309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TextBox 24"/>
          <p:cNvSpPr txBox="1">
            <a:spLocks noChangeArrowheads="1"/>
          </p:cNvSpPr>
          <p:nvPr/>
        </p:nvSpPr>
        <p:spPr bwMode="auto">
          <a:xfrm>
            <a:off x="4516438" y="4879975"/>
            <a:ext cx="1955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Transformation, Analysis and </a:t>
            </a:r>
          </a:p>
          <a:p>
            <a:r>
              <a:rPr lang="en-US" altLang="en-US"/>
              <a:t>Modeling</a:t>
            </a:r>
          </a:p>
        </p:txBody>
      </p:sp>
      <p:sp>
        <p:nvSpPr>
          <p:cNvPr id="26" name="Can 25"/>
          <p:cNvSpPr/>
          <p:nvPr/>
        </p:nvSpPr>
        <p:spPr>
          <a:xfrm>
            <a:off x="7773988" y="2219325"/>
            <a:ext cx="628650" cy="725488"/>
          </a:xfrm>
          <a:prstGeom prst="can">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flipV="1">
            <a:off x="6604000" y="2630488"/>
            <a:ext cx="766763" cy="31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426"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77388" y="1916113"/>
            <a:ext cx="21590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TextBox 30"/>
          <p:cNvSpPr txBox="1">
            <a:spLocks noChangeArrowheads="1"/>
          </p:cNvSpPr>
          <p:nvPr/>
        </p:nvSpPr>
        <p:spPr bwMode="auto">
          <a:xfrm>
            <a:off x="9626600" y="1381125"/>
            <a:ext cx="2152650" cy="2862263"/>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Prediction </a:t>
            </a:r>
          </a:p>
          <a:p>
            <a:r>
              <a:rPr lang="en-US" altLang="en-US"/>
              <a:t>Webservice API</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cxnSp>
        <p:nvCxnSpPr>
          <p:cNvPr id="32" name="Straight Arrow Connector 31"/>
          <p:cNvCxnSpPr/>
          <p:nvPr/>
        </p:nvCxnSpPr>
        <p:spPr>
          <a:xfrm>
            <a:off x="9050338" y="2641600"/>
            <a:ext cx="3778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429" name="TextBox 33"/>
          <p:cNvSpPr txBox="1">
            <a:spLocks noChangeArrowheads="1"/>
          </p:cNvSpPr>
          <p:nvPr/>
        </p:nvSpPr>
        <p:spPr bwMode="auto">
          <a:xfrm>
            <a:off x="3681413" y="2438400"/>
            <a:ext cx="525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Load</a:t>
            </a:r>
          </a:p>
        </p:txBody>
      </p:sp>
      <p:sp>
        <p:nvSpPr>
          <p:cNvPr id="17430" name="TextBox 34"/>
          <p:cNvSpPr txBox="1">
            <a:spLocks noChangeArrowheads="1"/>
          </p:cNvSpPr>
          <p:nvPr/>
        </p:nvSpPr>
        <p:spPr bwMode="auto">
          <a:xfrm>
            <a:off x="8947150" y="2741613"/>
            <a:ext cx="668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publish</a:t>
            </a:r>
          </a:p>
        </p:txBody>
      </p:sp>
      <p:cxnSp>
        <p:nvCxnSpPr>
          <p:cNvPr id="37" name="Straight Arrow Connector 36"/>
          <p:cNvCxnSpPr/>
          <p:nvPr/>
        </p:nvCxnSpPr>
        <p:spPr>
          <a:xfrm>
            <a:off x="2489200" y="3163888"/>
            <a:ext cx="3206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489200" y="2011363"/>
            <a:ext cx="32067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433" name="TextBox 40"/>
          <p:cNvSpPr txBox="1">
            <a:spLocks noChangeArrowheads="1"/>
          </p:cNvSpPr>
          <p:nvPr/>
        </p:nvSpPr>
        <p:spPr bwMode="auto">
          <a:xfrm>
            <a:off x="2921000" y="1814513"/>
            <a:ext cx="661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Score</a:t>
            </a:r>
          </a:p>
          <a:p>
            <a:r>
              <a:rPr lang="en-US" altLang="en-US" sz="1200"/>
              <a:t>History</a:t>
            </a:r>
          </a:p>
        </p:txBody>
      </p:sp>
      <p:sp>
        <p:nvSpPr>
          <p:cNvPr id="17434" name="TextBox 41"/>
          <p:cNvSpPr txBox="1">
            <a:spLocks noChangeArrowheads="1"/>
          </p:cNvSpPr>
          <p:nvPr/>
        </p:nvSpPr>
        <p:spPr bwMode="auto">
          <a:xfrm>
            <a:off x="2914650" y="2889250"/>
            <a:ext cx="661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Odds </a:t>
            </a:r>
          </a:p>
          <a:p>
            <a:r>
              <a:rPr lang="en-US" altLang="en-US" sz="1200"/>
              <a:t>History</a:t>
            </a:r>
          </a:p>
        </p:txBody>
      </p:sp>
      <p:sp>
        <p:nvSpPr>
          <p:cNvPr id="17435" name="TextBox 46"/>
          <p:cNvSpPr txBox="1">
            <a:spLocks noChangeArrowheads="1"/>
          </p:cNvSpPr>
          <p:nvPr/>
        </p:nvSpPr>
        <p:spPr bwMode="auto">
          <a:xfrm>
            <a:off x="6543675" y="2752725"/>
            <a:ext cx="9683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sz="1200"/>
              <a:t>Export</a:t>
            </a:r>
          </a:p>
          <a:p>
            <a:r>
              <a:rPr lang="en-US" altLang="en-US" sz="1200"/>
              <a:t>Model</a:t>
            </a:r>
          </a:p>
          <a:p>
            <a:r>
              <a:rPr lang="en-US" altLang="en-US" sz="1200"/>
              <a:t>And refined</a:t>
            </a:r>
          </a:p>
          <a:p>
            <a:r>
              <a:rPr lang="en-US" altLang="en-US" sz="1200"/>
              <a:t>Data sets</a:t>
            </a:r>
          </a:p>
        </p:txBody>
      </p:sp>
      <p:sp>
        <p:nvSpPr>
          <p:cNvPr id="48" name="Can 47"/>
          <p:cNvSpPr/>
          <p:nvPr/>
        </p:nvSpPr>
        <p:spPr>
          <a:xfrm>
            <a:off x="7961313" y="2390775"/>
            <a:ext cx="628650" cy="723900"/>
          </a:xfrm>
          <a:prstGeom prst="can">
            <a:avLst/>
          </a:prstGeom>
          <a:solidFill>
            <a:srgbClr val="92D05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437" name="TextBox 59"/>
          <p:cNvSpPr txBox="1">
            <a:spLocks noChangeArrowheads="1"/>
          </p:cNvSpPr>
          <p:nvPr/>
        </p:nvSpPr>
        <p:spPr bwMode="auto">
          <a:xfrm>
            <a:off x="7475538" y="1754188"/>
            <a:ext cx="1433512" cy="1754187"/>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r>
              <a:rPr lang="en-US" altLang="en-US"/>
              <a:t>Node.js app</a:t>
            </a:r>
          </a:p>
          <a:p>
            <a:endParaRPr lang="en-US" altLang="en-US"/>
          </a:p>
          <a:p>
            <a:endParaRPr lang="en-US" altLang="en-US"/>
          </a:p>
          <a:p>
            <a:endParaRPr lang="en-US" altLang="en-US"/>
          </a:p>
          <a:p>
            <a:endParaRPr lang="en-US" altLang="en-US"/>
          </a:p>
          <a:p>
            <a:endParaRPr lang="en-US" altLang="en-US"/>
          </a:p>
        </p:txBody>
      </p:sp>
      <p:pic>
        <p:nvPicPr>
          <p:cNvPr id="17438" name="Picture 6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75863" y="4637088"/>
            <a:ext cx="17399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 name="Straight Arrow Connector 65"/>
          <p:cNvCxnSpPr/>
          <p:nvPr/>
        </p:nvCxnSpPr>
        <p:spPr>
          <a:xfrm>
            <a:off x="10850563" y="4403725"/>
            <a:ext cx="0" cy="317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675" y="323850"/>
            <a:ext cx="11247438" cy="6432550"/>
          </a:xfrm>
          <a:ln w="22225">
            <a:solidFill>
              <a:schemeClr val="tx1"/>
            </a:solidFill>
          </a:ln>
        </p:spPr>
        <p:txBody>
          <a:bodyPr rtlCol="0">
            <a:spAutoFit/>
          </a:bodyPr>
          <a:lstStyle/>
          <a:p>
            <a:pPr algn="ctr">
              <a:defRPr/>
            </a:pPr>
            <a:r>
              <a:rPr lang="en-US" kern="1200" dirty="0" smtClean="0">
                <a:ea typeface="MS PGothic" charset="-128"/>
                <a:cs typeface="+mn-cs"/>
              </a:rPr>
              <a:t/>
            </a:r>
            <a:br>
              <a:rPr lang="en-US" kern="1200" dirty="0" smtClean="0">
                <a:ea typeface="MS PGothic" charset="-128"/>
                <a:cs typeface="+mn-cs"/>
              </a:rPr>
            </a:br>
            <a:r>
              <a:rPr lang="en-US" kern="1200" dirty="0" smtClean="0">
                <a:ea typeface="MS PGothic" charset="-128"/>
                <a:cs typeface="+mn-cs"/>
              </a:rPr>
              <a:t>Tooling</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r>
              <a:rPr lang="en-US" kern="1200" dirty="0">
                <a:ea typeface="MS PGothic" charset="-128"/>
                <a:cs typeface="+mn-cs"/>
              </a:rPr>
              <a:t/>
            </a:r>
            <a:br>
              <a:rPr lang="en-US" kern="1200" dirty="0">
                <a:ea typeface="MS PGothic" charset="-128"/>
                <a:cs typeface="+mn-cs"/>
              </a:rPr>
            </a:br>
            <a:r>
              <a:rPr lang="en-US" kern="1200" dirty="0" smtClean="0">
                <a:ea typeface="MS PGothic" charset="-128"/>
                <a:cs typeface="+mn-cs"/>
              </a:rPr>
              <a:t/>
            </a:r>
            <a:br>
              <a:rPr lang="en-US" kern="1200" dirty="0" smtClean="0">
                <a:ea typeface="MS PGothic" charset="-128"/>
                <a:cs typeface="+mn-cs"/>
              </a:rPr>
            </a:br>
            <a:endParaRPr lang="en-US" kern="1200" dirty="0">
              <a:ea typeface="MS PGothic" charset="-128"/>
              <a:cs typeface="+mn-cs"/>
            </a:endParaRPr>
          </a:p>
        </p:txBody>
      </p:sp>
      <p:pic>
        <p:nvPicPr>
          <p:cNvPr id="1945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829050"/>
            <a:ext cx="1778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1514300709"/>
              </p:ext>
            </p:extLst>
          </p:nvPr>
        </p:nvGraphicFramePr>
        <p:xfrm>
          <a:off x="1279525" y="1519238"/>
          <a:ext cx="9121776" cy="2108200"/>
        </p:xfrm>
        <a:graphic>
          <a:graphicData uri="http://schemas.openxmlformats.org/drawingml/2006/table">
            <a:tbl>
              <a:tblPr firstRow="1" bandRow="1">
                <a:tableStyleId>{5C22544A-7EE6-4342-B048-85BDC9FD1C3A}</a:tableStyleId>
              </a:tblPr>
              <a:tblGrid>
                <a:gridCol w="3040592"/>
                <a:gridCol w="3040592"/>
                <a:gridCol w="3040592"/>
              </a:tblGrid>
              <a:tr h="370840">
                <a:tc>
                  <a:txBody>
                    <a:bodyPr/>
                    <a:lstStyle/>
                    <a:p>
                      <a:r>
                        <a:rPr lang="en-US" dirty="0" smtClean="0"/>
                        <a:t>Data Acquisition</a:t>
                      </a:r>
                      <a:endParaRPr lang="en-US" dirty="0"/>
                    </a:p>
                  </a:txBody>
                  <a:tcPr marL="91446" marR="91446"/>
                </a:tc>
                <a:tc>
                  <a:txBody>
                    <a:bodyPr/>
                    <a:lstStyle/>
                    <a:p>
                      <a:r>
                        <a:rPr lang="en-US" dirty="0" smtClean="0"/>
                        <a:t>Analysis / Modelling</a:t>
                      </a:r>
                      <a:endParaRPr lang="en-US" dirty="0"/>
                    </a:p>
                  </a:txBody>
                  <a:tcPr marL="91446" marR="91446"/>
                </a:tc>
                <a:tc>
                  <a:txBody>
                    <a:bodyPr/>
                    <a:lstStyle/>
                    <a:p>
                      <a:r>
                        <a:rPr lang="en-US" dirty="0" smtClean="0"/>
                        <a:t>Operationalize</a:t>
                      </a:r>
                      <a:endParaRPr lang="en-US" dirty="0"/>
                    </a:p>
                  </a:txBody>
                  <a:tcPr marL="91446" marR="91446"/>
                </a:tc>
              </a:tr>
              <a:tr h="370840">
                <a:tc>
                  <a:txBody>
                    <a:bodyPr/>
                    <a:lstStyle/>
                    <a:p>
                      <a:r>
                        <a:rPr lang="en-US" dirty="0" smtClean="0"/>
                        <a:t>Custom</a:t>
                      </a:r>
                      <a:r>
                        <a:rPr lang="en-US" baseline="0" dirty="0" smtClean="0"/>
                        <a:t> scripts running on a server during the month of April</a:t>
                      </a:r>
                    </a:p>
                    <a:p>
                      <a:endParaRPr lang="en-US" baseline="0" dirty="0" smtClean="0"/>
                    </a:p>
                    <a:p>
                      <a:endParaRPr lang="en-US" baseline="0" dirty="0" smtClean="0"/>
                    </a:p>
                    <a:p>
                      <a:r>
                        <a:rPr lang="en-US" baseline="0" dirty="0" smtClean="0"/>
                        <a:t>Python / Bash</a:t>
                      </a:r>
                      <a:endParaRPr lang="en-US" dirty="0"/>
                    </a:p>
                  </a:txBody>
                  <a:tcPr marL="91446" marR="91446"/>
                </a:tc>
                <a:tc>
                  <a:txBody>
                    <a:bodyPr/>
                    <a:lstStyle/>
                    <a:p>
                      <a:r>
                        <a:rPr lang="en-US" dirty="0" smtClean="0"/>
                        <a:t>Data Scientist Workbench</a:t>
                      </a:r>
                    </a:p>
                    <a:p>
                      <a:r>
                        <a:rPr lang="en-US" dirty="0" smtClean="0"/>
                        <a:t>Zeppelin</a:t>
                      </a:r>
                      <a:r>
                        <a:rPr lang="en-US" baseline="0" dirty="0" smtClean="0"/>
                        <a:t> Notebook</a:t>
                      </a:r>
                    </a:p>
                    <a:p>
                      <a:r>
                        <a:rPr lang="en-US" baseline="0" dirty="0" smtClean="0"/>
                        <a:t>Spark MLLIB + Logistic + </a:t>
                      </a:r>
                      <a:r>
                        <a:rPr lang="en-US" baseline="0" dirty="0" err="1" smtClean="0"/>
                        <a:t>Dataframe</a:t>
                      </a:r>
                      <a:endParaRPr lang="en-US" baseline="0" dirty="0" smtClean="0"/>
                    </a:p>
                    <a:p>
                      <a:endParaRPr lang="en-US" baseline="0" dirty="0" smtClean="0"/>
                    </a:p>
                    <a:p>
                      <a:r>
                        <a:rPr lang="en-US" baseline="0" dirty="0" smtClean="0"/>
                        <a:t>Scala</a:t>
                      </a:r>
                      <a:endParaRPr lang="en-US" dirty="0"/>
                    </a:p>
                  </a:txBody>
                  <a:tcPr marL="91446" marR="91446"/>
                </a:tc>
                <a:tc>
                  <a:txBody>
                    <a:bodyPr/>
                    <a:lstStyle/>
                    <a:p>
                      <a:r>
                        <a:rPr lang="en-US" dirty="0" err="1" smtClean="0"/>
                        <a:t>Bluemix</a:t>
                      </a:r>
                      <a:endParaRPr lang="en-US" dirty="0" smtClean="0"/>
                    </a:p>
                    <a:p>
                      <a:r>
                        <a:rPr lang="en-US" dirty="0" err="1" smtClean="0"/>
                        <a:t>Node.js</a:t>
                      </a:r>
                      <a:endParaRPr lang="en-US" dirty="0" smtClean="0"/>
                    </a:p>
                    <a:p>
                      <a:r>
                        <a:rPr lang="en-US" dirty="0" smtClean="0"/>
                        <a:t>Bootstrap</a:t>
                      </a:r>
                    </a:p>
                    <a:p>
                      <a:endParaRPr lang="en-US" dirty="0" smtClean="0"/>
                    </a:p>
                    <a:p>
                      <a:endParaRPr lang="en-US" dirty="0" smtClean="0"/>
                    </a:p>
                    <a:p>
                      <a:r>
                        <a:rPr lang="en-US" dirty="0" err="1" smtClean="0"/>
                        <a:t>Javascript</a:t>
                      </a:r>
                      <a:endParaRPr lang="en-US" dirty="0"/>
                    </a:p>
                  </a:txBody>
                  <a:tcPr marL="91446" marR="91446"/>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Machine Learning Primer</a:t>
            </a:r>
            <a:endParaRPr lang="en-US" dirty="0"/>
          </a:p>
        </p:txBody>
      </p:sp>
      <p:sp>
        <p:nvSpPr>
          <p:cNvPr id="4" name="Rectangle 3"/>
          <p:cNvSpPr/>
          <p:nvPr/>
        </p:nvSpPr>
        <p:spPr>
          <a:xfrm>
            <a:off x="1789113" y="1189704"/>
            <a:ext cx="8275383" cy="4247317"/>
          </a:xfrm>
          <a:prstGeom prst="rect">
            <a:avLst/>
          </a:prstGeom>
        </p:spPr>
        <p:txBody>
          <a:bodyPr wrap="square">
            <a:spAutoFit/>
          </a:bodyPr>
          <a:lstStyle/>
          <a:p>
            <a:r>
              <a:rPr lang="en-US" dirty="0" smtClean="0">
                <a:solidFill>
                  <a:srgbClr val="292929"/>
                </a:solidFill>
              </a:rPr>
              <a:t>Machine learning is the application of a broad class of algorithms that allow machines to ‘learn’ over time.   As opposed to traditional computer programs that have very deterministic behavior, this concept embodies the notion that computers adapt to new data over time, even unexpected data</a:t>
            </a:r>
          </a:p>
          <a:p>
            <a:endParaRPr lang="en-US" dirty="0">
              <a:solidFill>
                <a:srgbClr val="292929"/>
              </a:solidFill>
            </a:endParaRPr>
          </a:p>
          <a:p>
            <a:r>
              <a:rPr lang="en-US" dirty="0" smtClean="0">
                <a:solidFill>
                  <a:srgbClr val="292929"/>
                </a:solidFill>
              </a:rPr>
              <a:t>Examples of machine learning are wide ranging :</a:t>
            </a:r>
          </a:p>
          <a:p>
            <a:endParaRPr lang="en-US" dirty="0" smtClean="0">
              <a:solidFill>
                <a:srgbClr val="292929"/>
              </a:solidFill>
            </a:endParaRPr>
          </a:p>
          <a:p>
            <a:r>
              <a:rPr lang="en-US" dirty="0" smtClean="0">
                <a:solidFill>
                  <a:srgbClr val="292929"/>
                </a:solidFill>
              </a:rPr>
              <a:t>Autonomous cars</a:t>
            </a:r>
          </a:p>
          <a:p>
            <a:r>
              <a:rPr lang="en-US" dirty="0" smtClean="0">
                <a:solidFill>
                  <a:srgbClr val="292929"/>
                </a:solidFill>
              </a:rPr>
              <a:t>Fraud Detection</a:t>
            </a:r>
          </a:p>
          <a:p>
            <a:r>
              <a:rPr lang="en-US" dirty="0" smtClean="0">
                <a:solidFill>
                  <a:srgbClr val="292929"/>
                </a:solidFill>
              </a:rPr>
              <a:t>Stock Market Forecasting</a:t>
            </a:r>
          </a:p>
          <a:p>
            <a:r>
              <a:rPr lang="en-US" dirty="0" smtClean="0">
                <a:solidFill>
                  <a:srgbClr val="292929"/>
                </a:solidFill>
              </a:rPr>
              <a:t>Artificial Intelligence</a:t>
            </a:r>
          </a:p>
          <a:p>
            <a:r>
              <a:rPr lang="en-US" dirty="0" smtClean="0">
                <a:solidFill>
                  <a:srgbClr val="292929"/>
                </a:solidFill>
              </a:rPr>
              <a:t>Computer vision</a:t>
            </a:r>
          </a:p>
          <a:p>
            <a:r>
              <a:rPr lang="is-IS" dirty="0" smtClean="0">
                <a:solidFill>
                  <a:srgbClr val="292929"/>
                </a:solidFill>
              </a:rPr>
              <a:t>…</a:t>
            </a:r>
            <a:endParaRPr lang="en-US" dirty="0" smtClean="0">
              <a:solidFill>
                <a:srgbClr val="292929"/>
              </a:solidFill>
            </a:endParaRPr>
          </a:p>
          <a:p>
            <a:endParaRPr lang="en-US" dirty="0">
              <a:solidFill>
                <a:srgbClr val="292929"/>
              </a:solidFill>
            </a:endParaRPr>
          </a:p>
          <a:p>
            <a:endParaRPr lang="en-US" dirty="0">
              <a:solidFill>
                <a:srgbClr val="292929"/>
              </a:solidFill>
            </a:endParaRPr>
          </a:p>
        </p:txBody>
      </p:sp>
      <p:pic>
        <p:nvPicPr>
          <p:cNvPr id="3" name="Picture 2"/>
          <p:cNvPicPr>
            <a:picLocks noChangeAspect="1"/>
          </p:cNvPicPr>
          <p:nvPr/>
        </p:nvPicPr>
        <p:blipFill>
          <a:blip r:embed="rId2"/>
          <a:stretch>
            <a:fillRect/>
          </a:stretch>
        </p:blipFill>
        <p:spPr>
          <a:xfrm>
            <a:off x="7088060" y="3039519"/>
            <a:ext cx="3111500" cy="1936341"/>
          </a:xfrm>
          <a:prstGeom prst="rect">
            <a:avLst/>
          </a:prstGeom>
        </p:spPr>
      </p:pic>
    </p:spTree>
    <p:extLst>
      <p:ext uri="{BB962C8B-B14F-4D97-AF65-F5344CB8AC3E}">
        <p14:creationId xmlns:p14="http://schemas.microsoft.com/office/powerpoint/2010/main" val="206933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loud-Theme-2016-Apr-1">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oud-Theme-2016-Apr-1" id="{FA2082DE-B914-47D5-86BA-C6B21B476FB2}" vid="{C4A50B42-2E60-4A5D-972C-BE71DC97C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Cloud-Theme-2016-Apr-1</Template>
  <TotalTime>40931</TotalTime>
  <Words>2786</Words>
  <Application>Microsoft Macintosh PowerPoint</Application>
  <PresentationFormat>Widescreen</PresentationFormat>
  <Paragraphs>567</Paragraphs>
  <Slides>43</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4" baseType="lpstr">
      <vt:lpstr>Calibri</vt:lpstr>
      <vt:lpstr>Courier</vt:lpstr>
      <vt:lpstr>Helvetica</vt:lpstr>
      <vt:lpstr>MS PGothic</vt:lpstr>
      <vt:lpstr>ＭＳ Ｐゴシック</vt:lpstr>
      <vt:lpstr>Segoe UI Light</vt:lpstr>
      <vt:lpstr>Symbol</vt:lpstr>
      <vt:lpstr>Wingdings</vt:lpstr>
      <vt:lpstr>Arial</vt:lpstr>
      <vt:lpstr>Cloud-Theme-2016-Apr-1</vt:lpstr>
      <vt:lpstr>think-cell Slide</vt:lpstr>
      <vt:lpstr>Big Data Developers Meetup             </vt:lpstr>
      <vt:lpstr>Meetup Agenda</vt:lpstr>
      <vt:lpstr>All the source from today’s presentation is posted on Github!</vt:lpstr>
      <vt:lpstr>Use Case                 </vt:lpstr>
      <vt:lpstr>nba-rt-prediction.mybluemix.net</vt:lpstr>
      <vt:lpstr>Online app demo</vt:lpstr>
      <vt:lpstr>Architecture and Data Flow</vt:lpstr>
      <vt:lpstr> Tooling                 </vt:lpstr>
      <vt:lpstr>Brief Machine Learning Primer</vt:lpstr>
      <vt:lpstr>Supervised and Unsupervised Learning</vt:lpstr>
      <vt:lpstr>Regression and Classification</vt:lpstr>
      <vt:lpstr>Typical Steps in ML Pipeline</vt:lpstr>
      <vt:lpstr>PowerPoint Presentation</vt:lpstr>
      <vt:lpstr>Apache Spark</vt:lpstr>
      <vt:lpstr>Spark Capabilities </vt:lpstr>
      <vt:lpstr>Spark MLlib</vt:lpstr>
      <vt:lpstr>Spark MLlib</vt:lpstr>
      <vt:lpstr>Spark ML Pipeline Terminology</vt:lpstr>
      <vt:lpstr>Jupyter and Zeppelin Notebooks Integrate with Spark</vt:lpstr>
      <vt:lpstr>Use Case Input Data – 2 Data Sets</vt:lpstr>
      <vt:lpstr>PowerPoint Presentation</vt:lpstr>
      <vt:lpstr>Odds History</vt:lpstr>
      <vt:lpstr>Add a ‘key’ column to historical score</vt:lpstr>
      <vt:lpstr>Split historical score dataframe into 2 dataframes</vt:lpstr>
      <vt:lpstr>Add a couple of custom features</vt:lpstr>
      <vt:lpstr>Odds Data custom parsing</vt:lpstr>
      <vt:lpstr>Join the data into final set</vt:lpstr>
      <vt:lpstr>Notebook visuals demo</vt:lpstr>
      <vt:lpstr>PowerPoint Presentation</vt:lpstr>
      <vt:lpstr>PowerPoint Presentation</vt:lpstr>
      <vt:lpstr>PowerPoint Presentation</vt:lpstr>
      <vt:lpstr>PowerPoint Presentation</vt:lpstr>
      <vt:lpstr>PowerPoint Presentation</vt:lpstr>
      <vt:lpstr>What is Node.js?</vt:lpstr>
      <vt:lpstr>What is Bluemix?</vt:lpstr>
      <vt:lpstr>Web app layout / apps.js snippets</vt:lpstr>
      <vt:lpstr>PowerPoint Presentation</vt:lpstr>
      <vt:lpstr>Switch over a sample deploy of the app to Node.js</vt:lpstr>
      <vt:lpstr>General Experiences ….. </vt:lpstr>
      <vt:lpstr>Want to learn more ?</vt:lpstr>
      <vt:lpstr>Engage with us!</vt:lpstr>
      <vt:lpstr>PowerPoint Presentation</vt:lpstr>
      <vt:lpstr>General Experiences (cont)….. </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Analytics Strategy</dc:title>
  <dc:creator>tsluthra</dc:creator>
  <cp:lastModifiedBy>DUSTIN VANSTEE</cp:lastModifiedBy>
  <cp:revision>339</cp:revision>
  <cp:lastPrinted>2016-04-21T20:10:13Z</cp:lastPrinted>
  <dcterms:created xsi:type="dcterms:W3CDTF">2016-04-01T16:54:12Z</dcterms:created>
  <dcterms:modified xsi:type="dcterms:W3CDTF">2016-07-18T15:46:51Z</dcterms:modified>
</cp:coreProperties>
</file>